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5" r:id="rId1"/>
    <p:sldMasterId id="2147484139" r:id="rId2"/>
    <p:sldMasterId id="2147484156" r:id="rId3"/>
    <p:sldMasterId id="2147484168" r:id="rId4"/>
    <p:sldMasterId id="2147484180" r:id="rId5"/>
    <p:sldMasterId id="2147484192" r:id="rId6"/>
    <p:sldMasterId id="2147484217" r:id="rId7"/>
  </p:sldMasterIdLst>
  <p:notesMasterIdLst>
    <p:notesMasterId r:id="rId27"/>
  </p:notesMasterIdLst>
  <p:handoutMasterIdLst>
    <p:handoutMasterId r:id="rId28"/>
  </p:handoutMasterIdLst>
  <p:sldIdLst>
    <p:sldId id="503" r:id="rId8"/>
    <p:sldId id="657" r:id="rId9"/>
    <p:sldId id="630" r:id="rId10"/>
    <p:sldId id="659" r:id="rId11"/>
    <p:sldId id="636" r:id="rId12"/>
    <p:sldId id="663" r:id="rId13"/>
    <p:sldId id="662" r:id="rId14"/>
    <p:sldId id="661" r:id="rId15"/>
    <p:sldId id="675" r:id="rId16"/>
    <p:sldId id="625" r:id="rId17"/>
    <p:sldId id="670" r:id="rId18"/>
    <p:sldId id="671" r:id="rId19"/>
    <p:sldId id="672" r:id="rId20"/>
    <p:sldId id="668" r:id="rId21"/>
    <p:sldId id="673" r:id="rId22"/>
    <p:sldId id="669" r:id="rId23"/>
    <p:sldId id="605" r:id="rId24"/>
    <p:sldId id="674" r:id="rId25"/>
    <p:sldId id="666" r:id="rId2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-108" charset="0"/>
        <a:ea typeface="ＭＳ Ｐゴシック" pitchFamily="-10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488">
          <p15:clr>
            <a:srgbClr val="A4A3A4"/>
          </p15:clr>
        </p15:guide>
        <p15:guide id="4" orient="horz" pos="96">
          <p15:clr>
            <a:srgbClr val="A4A3A4"/>
          </p15:clr>
        </p15:guide>
        <p15:guide id="5" orient="horz" pos="4203">
          <p15:clr>
            <a:srgbClr val="A4A3A4"/>
          </p15:clr>
        </p15:guide>
        <p15:guide id="6" pos="2880">
          <p15:clr>
            <a:srgbClr val="A4A3A4"/>
          </p15:clr>
        </p15:guide>
        <p15:guide id="7" pos="624">
          <p15:clr>
            <a:srgbClr val="A4A3A4"/>
          </p15:clr>
        </p15:guide>
        <p15:guide id="8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1468B"/>
    <a:srgbClr val="FFFFFF"/>
    <a:srgbClr val="CCCCCC"/>
    <a:srgbClr val="9C9C9C"/>
    <a:srgbClr val="6B6B6B"/>
    <a:srgbClr val="6B7DFF"/>
    <a:srgbClr val="C4C2FF"/>
    <a:srgbClr val="C4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929" autoAdjust="0"/>
    <p:restoredTop sz="50000" autoAdjust="0"/>
  </p:normalViewPr>
  <p:slideViewPr>
    <p:cSldViewPr>
      <p:cViewPr varScale="1">
        <p:scale>
          <a:sx n="101" d="100"/>
          <a:sy n="101" d="100"/>
        </p:scale>
        <p:origin x="208" y="368"/>
      </p:cViewPr>
      <p:guideLst>
        <p:guide orient="horz" pos="223"/>
        <p:guide orient="horz" pos="4032"/>
        <p:guide orient="horz" pos="488"/>
        <p:guide orient="horz" pos="96"/>
        <p:guide orient="horz" pos="4203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2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88139" tIns="44070" rIns="88139" bIns="4407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5099170-7D32-429E-B620-E22AF5474377}" type="datetime1">
              <a:rPr lang="en-US" altLang="en-US"/>
              <a:pPr/>
              <a:t>2/3/18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D048D6-5F64-4FB1-A113-F06CAC4C7A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734" y="8830658"/>
            <a:ext cx="3038145" cy="465742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60A1C96A-4856-4232-A93D-F156E0243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9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A2C2EE5-FCE3-45CD-8927-ADE24D099DA8}" type="datetime1">
              <a:rPr lang="en-US" altLang="en-US"/>
              <a:pPr/>
              <a:t>2/3/18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08C3DAB-DF7C-46C3-8D3D-348A642FF2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6005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NUL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NUL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NUL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NUL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NUL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NUL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222500"/>
            <a:ext cx="8039100" cy="360717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656866"/>
                </a:solidFill>
                <a:latin typeface="Verdana"/>
                <a:cs typeface="Verdana"/>
              </a:defRPr>
            </a:lvl1pPr>
            <a:lvl2pPr marL="742950" indent="-285750">
              <a:lnSpc>
                <a:spcPct val="100000"/>
              </a:lnSpc>
              <a:buClrTx/>
              <a:buSzPct val="100000"/>
              <a:buFont typeface="Arial"/>
              <a:buChar char="•"/>
              <a:defRPr sz="1800">
                <a:solidFill>
                  <a:srgbClr val="656866"/>
                </a:solidFill>
                <a:latin typeface="Verdana"/>
                <a:cs typeface="Verdana"/>
              </a:defRPr>
            </a:lvl2pPr>
            <a:lvl3pPr marL="1143000" indent="-228600">
              <a:lnSpc>
                <a:spcPct val="100000"/>
              </a:lnSpc>
              <a:buClrTx/>
              <a:buSzPct val="100000"/>
              <a:buFont typeface="Arial"/>
              <a:buChar char="•"/>
              <a:defRPr sz="1600">
                <a:solidFill>
                  <a:srgbClr val="656866"/>
                </a:solidFill>
                <a:latin typeface="Verdana"/>
                <a:cs typeface="Verdana"/>
              </a:defRPr>
            </a:lvl3pPr>
            <a:lvl4pPr marL="1600200" indent="-2286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4pPr>
            <a:lvl5pPr marL="2057400" indent="-228600">
              <a:lnSpc>
                <a:spcPct val="100000"/>
              </a:lnSpc>
              <a:buClrTx/>
              <a:buSzPct val="100000"/>
              <a:buFont typeface="Arial"/>
              <a:buChar char="•"/>
              <a:defRPr sz="1200">
                <a:solidFill>
                  <a:srgbClr val="656866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0" y="1536535"/>
            <a:ext cx="8064500" cy="5508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none">
                <a:solidFill>
                  <a:schemeClr val="accent2"/>
                </a:solidFill>
                <a:latin typeface="Verdana"/>
                <a:cs typeface="Verdana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Subhead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33400"/>
            <a:ext cx="8064501" cy="10033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92146740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700"/>
            <a:ext cx="8229600" cy="4064001"/>
          </a:xfrm>
        </p:spPr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</p:spTree>
    <p:extLst>
      <p:ext uri="{BB962C8B-B14F-4D97-AF65-F5344CB8AC3E}">
        <p14:creationId xmlns:p14="http://schemas.microsoft.com/office/powerpoint/2010/main" val="31033487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13166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61054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70937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951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5741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5F54F5E-47C1-4C0B-B8AB-FEC5F4E63D6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38459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599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55D6BF6-1828-479B-B7C2-262BA35AA49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5417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2424"/>
            <a:ext cx="3581400" cy="358775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22684C0-01D9-4FD4-885B-4C07D7A8071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93841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/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/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20AEAD97-4353-408A-863F-EF51E0BD55B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84555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2424"/>
            <a:ext cx="3581400" cy="358775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6787555F-5C6E-4BAA-8E66-B5F2B91130D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322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881723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2438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2399203" cy="3733800"/>
          </a:xfrm>
        </p:spPr>
        <p:txBody>
          <a:bodyPr/>
          <a:lstStyle>
            <a:lvl1pPr>
              <a:defRPr lang="en-US" sz="1850" smtClean="0"/>
            </a:lvl1pPr>
            <a:lvl2pPr>
              <a:defRPr lang="en-US" sz="185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948DC01A-2A39-4378-9BD7-71E52F4742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5226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812A039-B655-48E8-BCDF-F4DA85683D3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20212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6400800"/>
            <a:ext cx="14224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2542593"/>
            <a:ext cx="7713969" cy="76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34290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tx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122613" y="6483350"/>
            <a:ext cx="5181600" cy="231775"/>
          </a:xfrm>
          <a:prstGeom prst="rect">
            <a:avLst/>
          </a:prstGeom>
        </p:spPr>
        <p:txBody>
          <a:bodyPr/>
          <a:lstStyle>
            <a:lvl1pPr>
              <a:defRPr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3F5B1256-1C50-41BC-BDA1-6F38CEEBA2E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7864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</p:spTree>
    <p:extLst>
      <p:ext uri="{BB962C8B-B14F-4D97-AF65-F5344CB8AC3E}">
        <p14:creationId xmlns:p14="http://schemas.microsoft.com/office/powerpoint/2010/main" val="2584162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92501"/>
            <a:ext cx="8229600" cy="2489199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1115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473201"/>
            <a:ext cx="8229600" cy="14859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</p:spTree>
    <p:extLst>
      <p:ext uri="{BB962C8B-B14F-4D97-AF65-F5344CB8AC3E}">
        <p14:creationId xmlns:p14="http://schemas.microsoft.com/office/powerpoint/2010/main" val="2736357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11601"/>
            <a:ext cx="8229600" cy="2082800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5306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841501"/>
            <a:ext cx="8229600" cy="14732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</p:spTree>
    <p:extLst>
      <p:ext uri="{BB962C8B-B14F-4D97-AF65-F5344CB8AC3E}">
        <p14:creationId xmlns:p14="http://schemas.microsoft.com/office/powerpoint/2010/main" val="3946958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806700"/>
            <a:ext cx="3898900" cy="26289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13300" y="2108200"/>
            <a:ext cx="38735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413001"/>
            <a:ext cx="3898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</p:spTree>
    <p:extLst>
      <p:ext uri="{BB962C8B-B14F-4D97-AF65-F5344CB8AC3E}">
        <p14:creationId xmlns:p14="http://schemas.microsoft.com/office/powerpoint/2010/main" val="3322585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13300" y="2806700"/>
            <a:ext cx="3873500" cy="26924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636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9900" y="2108200"/>
            <a:ext cx="38862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813300" y="2413001"/>
            <a:ext cx="38735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</p:spTree>
    <p:extLst>
      <p:ext uri="{BB962C8B-B14F-4D97-AF65-F5344CB8AC3E}">
        <p14:creationId xmlns:p14="http://schemas.microsoft.com/office/powerpoint/2010/main" val="443794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405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1181100"/>
            <a:ext cx="4648054" cy="4165425"/>
            <a:chOff x="0" y="1181100"/>
            <a:chExt cx="4648054" cy="4165425"/>
          </a:xfrm>
        </p:grpSpPr>
        <p:sp>
          <p:nvSpPr>
            <p:cNvPr id="18" name="Rectangle 17"/>
            <p:cNvSpPr/>
            <p:nvPr/>
          </p:nvSpPr>
          <p:spPr>
            <a:xfrm>
              <a:off x="0" y="1181100"/>
              <a:ext cx="4648054" cy="4165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3346">
              <a:off x="1918061" y="2323800"/>
              <a:ext cx="2089718" cy="2675991"/>
            </a:xfrm>
            <a:prstGeom prst="rect">
              <a:avLst/>
            </a:prstGeom>
            <a:solidFill>
              <a:srgbClr val="3A82A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88160" y="2082801"/>
              <a:ext cx="2051648" cy="194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1" name="Picture 20" descr="quality-icon-white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0016" y="1626109"/>
              <a:ext cx="2628392" cy="2628392"/>
            </a:xfrm>
            <a:prstGeom prst="rect">
              <a:avLst/>
            </a:prstGeom>
          </p:spPr>
        </p:pic>
        <p:sp>
          <p:nvSpPr>
            <p:cNvPr id="22" name="Right Triangle 21"/>
            <p:cNvSpPr/>
            <p:nvPr/>
          </p:nvSpPr>
          <p:spPr>
            <a:xfrm flipH="1">
              <a:off x="2749258" y="3449934"/>
              <a:ext cx="1898796" cy="1896591"/>
            </a:xfrm>
            <a:prstGeom prst="rtTriangle">
              <a:avLst/>
            </a:prstGeom>
            <a:solidFill>
              <a:srgbClr val="3A82A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Rectangle 22"/>
          <p:cNvSpPr/>
          <p:nvPr userDrawn="1"/>
        </p:nvSpPr>
        <p:spPr>
          <a:xfrm>
            <a:off x="4648054" y="1181100"/>
            <a:ext cx="4495946" cy="4165425"/>
          </a:xfrm>
          <a:prstGeom prst="rect">
            <a:avLst/>
          </a:prstGeom>
          <a:solidFill>
            <a:srgbClr val="408F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4511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Quality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495237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84700" y="1181100"/>
            <a:ext cx="4559300" cy="4165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235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181101"/>
            <a:ext cx="4584700" cy="416560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80127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82630"/>
            <a:ext cx="8064501" cy="9525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841500"/>
            <a:ext cx="8039100" cy="414168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SzPct val="100000"/>
              <a:buFont typeface="Arial"/>
              <a:buChar char="•"/>
              <a:defRPr sz="2000">
                <a:solidFill>
                  <a:srgbClr val="656866"/>
                </a:solidFill>
                <a:latin typeface="Verdana"/>
                <a:cs typeface="Verdana"/>
              </a:defRPr>
            </a:lvl1pPr>
            <a:lvl2pPr marL="742950" indent="-285750">
              <a:lnSpc>
                <a:spcPct val="100000"/>
              </a:lnSpc>
              <a:buSzPct val="100000"/>
              <a:buFont typeface="Arial"/>
              <a:buChar char="•"/>
              <a:defRPr sz="1800">
                <a:solidFill>
                  <a:srgbClr val="656866"/>
                </a:solidFill>
                <a:latin typeface="Verdana"/>
                <a:cs typeface="Verdana"/>
              </a:defRPr>
            </a:lvl2pPr>
            <a:lvl3pPr marL="1143000" indent="-228600">
              <a:lnSpc>
                <a:spcPct val="100000"/>
              </a:lnSpc>
              <a:buSzPct val="100000"/>
              <a:buFont typeface="Arial"/>
              <a:buChar char="•"/>
              <a:defRPr sz="1600">
                <a:solidFill>
                  <a:srgbClr val="656866"/>
                </a:solidFill>
                <a:latin typeface="Verdana"/>
                <a:cs typeface="Verdana"/>
              </a:defRPr>
            </a:lvl3pPr>
            <a:lvl4pPr marL="1600200" indent="-22860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4pPr>
            <a:lvl5pPr marL="2057400" indent="-228600">
              <a:lnSpc>
                <a:spcPct val="100000"/>
              </a:lnSpc>
              <a:buSzPct val="100000"/>
              <a:buFont typeface="Arial"/>
              <a:buChar char="•"/>
              <a:defRPr sz="1200">
                <a:solidFill>
                  <a:srgbClr val="656866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05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52950" y="1181100"/>
            <a:ext cx="4591050" cy="4165425"/>
          </a:xfrm>
          <a:prstGeom prst="rect">
            <a:avLst/>
          </a:prstGeom>
          <a:solidFill>
            <a:srgbClr val="C32F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451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644900" cy="3810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Engagement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644900" cy="3810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181100"/>
            <a:ext cx="4617348" cy="4165425"/>
            <a:chOff x="0" y="1181100"/>
            <a:chExt cx="4617348" cy="4165425"/>
          </a:xfrm>
        </p:grpSpPr>
        <p:sp>
          <p:nvSpPr>
            <p:cNvPr id="10" name="Rectangle 9"/>
            <p:cNvSpPr/>
            <p:nvPr/>
          </p:nvSpPr>
          <p:spPr>
            <a:xfrm>
              <a:off x="0" y="1181100"/>
              <a:ext cx="4617348" cy="41654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2679561">
              <a:off x="1966776" y="2808948"/>
              <a:ext cx="2261077" cy="2036971"/>
            </a:xfrm>
            <a:prstGeom prst="rect">
              <a:avLst/>
            </a:prstGeom>
            <a:solidFill>
              <a:srgbClr val="B62C5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3183466" y="3894667"/>
              <a:ext cx="1433880" cy="1443710"/>
            </a:xfrm>
            <a:prstGeom prst="rtTriangle">
              <a:avLst/>
            </a:prstGeom>
            <a:solidFill>
              <a:srgbClr val="B62C5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2815098">
              <a:off x="1826074" y="2768990"/>
              <a:ext cx="612176" cy="10548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2815098">
              <a:off x="2351836" y="2563678"/>
              <a:ext cx="1044652" cy="10548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engagement-icon-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7" y="2217063"/>
              <a:ext cx="2667000" cy="1740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5802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9900" y="419100"/>
            <a:ext cx="8197850" cy="596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248400" y="736600"/>
            <a:ext cx="1739899" cy="5344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2" y="3365500"/>
            <a:ext cx="6878484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Section divider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2" y="4203700"/>
            <a:ext cx="6878484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General subtitle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420910" y="823264"/>
            <a:ext cx="113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Verdana"/>
                <a:cs typeface="Verdana"/>
              </a:rPr>
              <a:t>GROWTH</a:t>
            </a:r>
          </a:p>
        </p:txBody>
      </p:sp>
      <p:pic>
        <p:nvPicPr>
          <p:cNvPr id="2" name="Picture 1" descr="growth-banner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610" y="736347"/>
            <a:ext cx="1033140" cy="5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46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84138"/>
            <a:ext cx="6194418" cy="12064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790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8600" y="6019800"/>
            <a:ext cx="5257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81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667000"/>
            <a:ext cx="759459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rgbClr val="51515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505200"/>
            <a:ext cx="759459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9301" y="4958377"/>
            <a:ext cx="209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spc="-50" dirty="0">
                <a:solidFill>
                  <a:srgbClr val="515151"/>
                </a:solidFill>
                <a:latin typeface="Verdana"/>
                <a:cs typeface="Verdana"/>
              </a:rPr>
              <a:t>Presented by: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49301" y="5225077"/>
            <a:ext cx="7594599" cy="51532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kern="0" cap="none" spc="-50">
                <a:solidFill>
                  <a:srgbClr val="51515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1" y="5626100"/>
            <a:ext cx="7594599" cy="429111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kern="0" cap="none" spc="-50">
                <a:solidFill>
                  <a:srgbClr val="51515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  <a:solidFill>
            <a:srgbClr val="3C5D82"/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0080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381000"/>
              <a:ext cx="457200" cy="627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86800" y="381000"/>
              <a:ext cx="457200" cy="62611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685" y="746832"/>
            <a:ext cx="9144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3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9" name="Rectangle 8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987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700"/>
            <a:ext cx="8229600" cy="4064001"/>
          </a:xfrm>
        </p:spPr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079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8" name="Rectangle 7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9" name="Picture 8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22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718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92501"/>
            <a:ext cx="8229600" cy="2489199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1115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473201"/>
            <a:ext cx="8229600" cy="14859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3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301" y="1281130"/>
            <a:ext cx="2616199" cy="404017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3400"/>
              </a:lnSpc>
              <a:defRPr sz="3200" b="0" i="0" cap="none" baseline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2200" y="1281130"/>
            <a:ext cx="5054600" cy="404017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1pPr>
            <a:lvl2pPr marL="742950" indent="-285750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2pPr>
            <a:lvl3pPr marL="1143000" indent="-228600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3pPr>
            <a:lvl4pPr marL="1600200" indent="-228600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4pPr>
            <a:lvl5pPr marL="2057400" indent="-228600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441700" y="2273301"/>
            <a:ext cx="0" cy="2055875"/>
          </a:xfrm>
          <a:prstGeom prst="line">
            <a:avLst/>
          </a:prstGeom>
          <a:ln w="57150" cmpd="sng">
            <a:solidFill>
              <a:schemeClr val="accent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161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11601"/>
            <a:ext cx="8229600" cy="2082800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5306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841501"/>
            <a:ext cx="8229600" cy="14732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420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806700"/>
            <a:ext cx="3898900" cy="26289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13300" y="2108200"/>
            <a:ext cx="38735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413001"/>
            <a:ext cx="3898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922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13300" y="2806700"/>
            <a:ext cx="3873500" cy="26924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636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9900" y="2108200"/>
            <a:ext cx="38862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813300" y="2413001"/>
            <a:ext cx="38735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256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41621" y="732367"/>
            <a:ext cx="2422223" cy="541867"/>
            <a:chOff x="6741621" y="732367"/>
            <a:chExt cx="2422223" cy="541867"/>
          </a:xfrm>
        </p:grpSpPr>
        <p:sp>
          <p:nvSpPr>
            <p:cNvPr id="7" name="Rectangle 6"/>
            <p:cNvSpPr/>
            <p:nvPr userDrawn="1"/>
          </p:nvSpPr>
          <p:spPr>
            <a:xfrm>
              <a:off x="6741621" y="736600"/>
              <a:ext cx="1739899" cy="534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8" name="Picture 7" descr="growth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006" y="732367"/>
              <a:ext cx="1042838" cy="5418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 userDrawn="1"/>
          </p:nvSpPr>
          <p:spPr>
            <a:xfrm>
              <a:off x="6914131" y="823264"/>
              <a:ext cx="113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Verdana"/>
                  <a:cs typeface="Verdana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978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52950" y="1181100"/>
            <a:ext cx="4591050" cy="4165425"/>
          </a:xfrm>
          <a:prstGeom prst="rect">
            <a:avLst/>
          </a:prstGeom>
          <a:solidFill>
            <a:srgbClr val="62AF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1181100"/>
            <a:ext cx="4761972" cy="4165425"/>
            <a:chOff x="0" y="1181100"/>
            <a:chExt cx="4761972" cy="4165425"/>
          </a:xfrm>
        </p:grpSpPr>
        <p:sp>
          <p:nvSpPr>
            <p:cNvPr id="14" name="Rectangle 13"/>
            <p:cNvSpPr/>
            <p:nvPr/>
          </p:nvSpPr>
          <p:spPr>
            <a:xfrm>
              <a:off x="0" y="1181100"/>
              <a:ext cx="4617348" cy="41654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366782" y="2253173"/>
              <a:ext cx="3395190" cy="3085204"/>
              <a:chOff x="1366782" y="2253173"/>
              <a:chExt cx="3395190" cy="3085204"/>
            </a:xfrm>
          </p:grpSpPr>
          <p:sp>
            <p:nvSpPr>
              <p:cNvPr id="29" name="Rectangle 28"/>
              <p:cNvSpPr/>
              <p:nvPr/>
            </p:nvSpPr>
            <p:spPr>
              <a:xfrm rot="2228414">
                <a:off x="1366782" y="2253173"/>
                <a:ext cx="2539914" cy="2580121"/>
              </a:xfrm>
              <a:prstGeom prst="rect">
                <a:avLst/>
              </a:prstGeom>
              <a:solidFill>
                <a:srgbClr val="5CA1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ight Triangle 29"/>
              <p:cNvSpPr/>
              <p:nvPr/>
            </p:nvSpPr>
            <p:spPr>
              <a:xfrm flipH="1">
                <a:off x="2857500" y="2997200"/>
                <a:ext cx="1759848" cy="2341177"/>
              </a:xfrm>
              <a:prstGeom prst="rtTriangle">
                <a:avLst/>
              </a:prstGeom>
              <a:solidFill>
                <a:srgbClr val="5CA1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ight Triangle 30"/>
              <p:cNvSpPr/>
              <p:nvPr/>
            </p:nvSpPr>
            <p:spPr>
              <a:xfrm rot="2165654">
                <a:off x="4480547" y="2977822"/>
                <a:ext cx="281425" cy="398590"/>
              </a:xfrm>
              <a:prstGeom prst="rtTriangle">
                <a:avLst/>
              </a:prstGeom>
              <a:solidFill>
                <a:srgbClr val="6EBE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735398">
              <a:off x="889702" y="1274240"/>
              <a:ext cx="1002504" cy="2807317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Block Arc 23"/>
            <p:cNvSpPr/>
            <p:nvPr/>
          </p:nvSpPr>
          <p:spPr>
            <a:xfrm rot="7003689">
              <a:off x="1803915" y="2328336"/>
              <a:ext cx="316986" cy="330200"/>
            </a:xfrm>
            <a:prstGeom prst="blockArc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51515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7192223">
              <a:off x="1376089" y="3116222"/>
              <a:ext cx="316986" cy="330200"/>
            </a:xfrm>
            <a:prstGeom prst="blockArc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51515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94467" y="1676909"/>
              <a:ext cx="296333" cy="228091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16146" y="3920810"/>
              <a:ext cx="296333" cy="228091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8" name="Picture 27" descr="growth-icon.png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677" y="1816007"/>
              <a:ext cx="2463055" cy="2413094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4511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Growth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08883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6233" y="1181100"/>
            <a:ext cx="4567767" cy="4165425"/>
          </a:xfrm>
          <a:prstGeom prst="rect">
            <a:avLst/>
          </a:prstGeom>
          <a:solidFill>
            <a:srgbClr val="6EBE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2987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181101"/>
            <a:ext cx="4584700" cy="416560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7338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7465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58370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BBA36-B626-49B3-B6E1-E2915A2DB4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2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76BD2-43F1-4B72-9810-59E749E8959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79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84497-AE94-47B7-9AF6-54B8EE54399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94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FDE90-2972-4484-AC8C-7EAD0A54BE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4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82629"/>
            <a:ext cx="8064501" cy="9524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878029"/>
            <a:ext cx="3848100" cy="3977041"/>
          </a:xfrm>
          <a:prstGeom prst="rect">
            <a:avLst/>
          </a:prstGeom>
          <a:ln w="3175" cmpd="sng">
            <a:solidFill>
              <a:srgbClr val="608CBC"/>
            </a:solidFill>
            <a:bevel/>
          </a:ln>
        </p:spPr>
        <p:txBody>
          <a:bodyPr lIns="365760" tIns="274320" rIns="274320"/>
          <a:lstStyle>
            <a:lvl1pPr marL="342900" indent="-34290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1pPr>
            <a:lvl2pPr marL="742950" indent="-28575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2pPr>
            <a:lvl3pPr marL="1143000" indent="-22860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3pPr>
            <a:lvl4pPr marL="1600200" indent="-22860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4pPr>
            <a:lvl5pPr marL="2057400" indent="-228600">
              <a:lnSpc>
                <a:spcPct val="100000"/>
              </a:lnSpc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75200" y="1878029"/>
            <a:ext cx="3911600" cy="3977041"/>
          </a:xfrm>
          <a:prstGeom prst="rect">
            <a:avLst/>
          </a:prstGeom>
        </p:spPr>
        <p:txBody>
          <a:bodyPr vert="horz"/>
          <a:lstStyle>
            <a:lvl1pPr marL="0" indent="0" algn="ctr">
              <a:buSzPct val="100000"/>
              <a:buFontTx/>
              <a:buNone/>
              <a:defRPr sz="2400">
                <a:solidFill>
                  <a:srgbClr val="608CBC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Picture</a:t>
            </a:r>
          </a:p>
        </p:txBody>
      </p:sp>
      <p:pic>
        <p:nvPicPr>
          <p:cNvPr id="8" name="Picture 7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77606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0EE28-3C52-4739-A4B7-7BEB2EFE649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86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AA91C-DF67-4E28-8302-48D7035EE8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17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99CE1-3537-43E3-9ED5-EAB4F427FD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20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3D21F-A163-4F5E-A530-4C29339A882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88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C575A-22AA-4D07-92C2-9A587305FF2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9005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A24DE-1EA3-4E84-903D-B2CD2509E8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84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56FF3-5522-4451-A527-36572E1C349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45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3459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700"/>
            <a:ext cx="8229600" cy="4064001"/>
          </a:xfrm>
        </p:spPr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</p:spTree>
    <p:extLst>
      <p:ext uri="{BB962C8B-B14F-4D97-AF65-F5344CB8AC3E}">
        <p14:creationId xmlns:p14="http://schemas.microsoft.com/office/powerpoint/2010/main" val="42564674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52865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46101"/>
            <a:ext cx="8089900" cy="990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700" y="1828801"/>
            <a:ext cx="3860800" cy="4064370"/>
          </a:xfrm>
          <a:prstGeom prst="rect">
            <a:avLst/>
          </a:prstGeom>
          <a:ln w="3175" cmpd="sng">
            <a:solidFill>
              <a:schemeClr val="accent1"/>
            </a:solidFill>
            <a:bevel/>
          </a:ln>
        </p:spPr>
        <p:txBody>
          <a:bodyPr lIns="365760" tIns="274320" rIns="274320"/>
          <a:lstStyle>
            <a:lvl1pPr marL="342900" indent="-342900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1pPr>
            <a:lvl2pPr marL="742950" indent="-285750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rgbClr val="656866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622300" y="1830414"/>
            <a:ext cx="4140200" cy="406238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Chart</a:t>
            </a:r>
          </a:p>
        </p:txBody>
      </p:sp>
      <p:pic>
        <p:nvPicPr>
          <p:cNvPr id="8" name="Picture 7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5257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</p:spTree>
    <p:extLst>
      <p:ext uri="{BB962C8B-B14F-4D97-AF65-F5344CB8AC3E}">
        <p14:creationId xmlns:p14="http://schemas.microsoft.com/office/powerpoint/2010/main" val="32693012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92501"/>
            <a:ext cx="8229600" cy="2489199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1115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473201"/>
            <a:ext cx="8229600" cy="14859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</p:spTree>
    <p:extLst>
      <p:ext uri="{BB962C8B-B14F-4D97-AF65-F5344CB8AC3E}">
        <p14:creationId xmlns:p14="http://schemas.microsoft.com/office/powerpoint/2010/main" val="37002272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11601"/>
            <a:ext cx="8229600" cy="2082800"/>
          </a:xfrm>
        </p:spPr>
        <p:txBody>
          <a:bodyPr/>
          <a:lstStyle>
            <a:lvl1pPr>
              <a:defRPr sz="1600">
                <a:solidFill>
                  <a:srgbClr val="686868"/>
                </a:solidFill>
              </a:defRPr>
            </a:lvl1pPr>
            <a:lvl2pPr>
              <a:defRPr sz="1400">
                <a:solidFill>
                  <a:srgbClr val="686868"/>
                </a:solidFill>
              </a:defRPr>
            </a:lvl2pPr>
            <a:lvl3pPr>
              <a:defRPr sz="1200"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3530601"/>
            <a:ext cx="82296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841501"/>
            <a:ext cx="8229600" cy="1473200"/>
          </a:xfrm>
        </p:spPr>
        <p:txBody>
          <a:bodyPr/>
          <a:lstStyle>
            <a:lvl1pPr marL="0" indent="0">
              <a:buNone/>
              <a:defRPr sz="18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</p:spTree>
    <p:extLst>
      <p:ext uri="{BB962C8B-B14F-4D97-AF65-F5344CB8AC3E}">
        <p14:creationId xmlns:p14="http://schemas.microsoft.com/office/powerpoint/2010/main" val="1664982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806700"/>
            <a:ext cx="3898900" cy="26289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763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13300" y="2108200"/>
            <a:ext cx="38735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413001"/>
            <a:ext cx="3898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rgbClr val="6EBE49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</p:spTree>
    <p:extLst>
      <p:ext uri="{BB962C8B-B14F-4D97-AF65-F5344CB8AC3E}">
        <p14:creationId xmlns:p14="http://schemas.microsoft.com/office/powerpoint/2010/main" val="1058927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13300" y="2806700"/>
            <a:ext cx="3873500" cy="2692400"/>
          </a:xfrm>
        </p:spPr>
        <p:txBody>
          <a:bodyPr/>
          <a:lstStyle>
            <a:lvl1pPr marL="0" indent="0">
              <a:buNone/>
              <a:defRPr sz="1600">
                <a:solidFill>
                  <a:srgbClr val="686868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An </a:t>
            </a:r>
            <a:r>
              <a:rPr lang="en-US" dirty="0" err="1"/>
              <a:t>sententiae</a:t>
            </a:r>
            <a:r>
              <a:rPr lang="en-US" dirty="0"/>
              <a:t> </a:t>
            </a:r>
            <a:r>
              <a:rPr lang="en-US" dirty="0" err="1"/>
              <a:t>disputando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, </a:t>
            </a:r>
            <a:r>
              <a:rPr lang="en-US" dirty="0" err="1"/>
              <a:t>vis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. In </a:t>
            </a:r>
            <a:r>
              <a:rPr lang="en-US" dirty="0" err="1"/>
              <a:t>iisque</a:t>
            </a:r>
            <a:r>
              <a:rPr lang="en-US" dirty="0"/>
              <a:t> </a:t>
            </a:r>
            <a:r>
              <a:rPr lang="en-US" dirty="0" err="1"/>
              <a:t>alterum</a:t>
            </a:r>
            <a:r>
              <a:rPr lang="en-US" dirty="0"/>
              <a:t> </a:t>
            </a:r>
            <a:r>
              <a:rPr lang="en-US" dirty="0" err="1"/>
              <a:t>pertinax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utinam</a:t>
            </a:r>
            <a:r>
              <a:rPr lang="en-US" dirty="0"/>
              <a:t> an sit.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63638"/>
            <a:ext cx="8229600" cy="461962"/>
          </a:xfrm>
        </p:spPr>
        <p:txBody>
          <a:bodyPr>
            <a:normAutofit/>
          </a:bodyPr>
          <a:lstStyle>
            <a:lvl1pPr marL="0" indent="0">
              <a:buNone/>
              <a:defRPr sz="2400" b="1" kern="0" spc="-7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9900" y="2108200"/>
            <a:ext cx="3886200" cy="3776663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813300" y="2413001"/>
            <a:ext cx="38735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SECTIONS SUBTITLE</a:t>
            </a:r>
          </a:p>
        </p:txBody>
      </p:sp>
    </p:spTree>
    <p:extLst>
      <p:ext uri="{BB962C8B-B14F-4D97-AF65-F5344CB8AC3E}">
        <p14:creationId xmlns:p14="http://schemas.microsoft.com/office/powerpoint/2010/main" val="3980943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3094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52950" y="1181100"/>
            <a:ext cx="4591050" cy="4165425"/>
          </a:xfrm>
          <a:prstGeom prst="rect">
            <a:avLst/>
          </a:prstGeom>
          <a:solidFill>
            <a:srgbClr val="62AF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1181100"/>
            <a:ext cx="4761972" cy="4165425"/>
            <a:chOff x="0" y="1181100"/>
            <a:chExt cx="4761972" cy="4165425"/>
          </a:xfrm>
        </p:grpSpPr>
        <p:sp>
          <p:nvSpPr>
            <p:cNvPr id="14" name="Rectangle 13"/>
            <p:cNvSpPr/>
            <p:nvPr/>
          </p:nvSpPr>
          <p:spPr>
            <a:xfrm>
              <a:off x="0" y="1181100"/>
              <a:ext cx="4617348" cy="41654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366782" y="2253173"/>
              <a:ext cx="3395190" cy="3085204"/>
              <a:chOff x="1366782" y="2253173"/>
              <a:chExt cx="3395190" cy="3085204"/>
            </a:xfrm>
          </p:grpSpPr>
          <p:sp>
            <p:nvSpPr>
              <p:cNvPr id="29" name="Rectangle 28"/>
              <p:cNvSpPr/>
              <p:nvPr/>
            </p:nvSpPr>
            <p:spPr>
              <a:xfrm rot="2228414">
                <a:off x="1366782" y="2253173"/>
                <a:ext cx="2539914" cy="2580121"/>
              </a:xfrm>
              <a:prstGeom prst="rect">
                <a:avLst/>
              </a:prstGeom>
              <a:solidFill>
                <a:srgbClr val="5CA1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ight Triangle 29"/>
              <p:cNvSpPr/>
              <p:nvPr/>
            </p:nvSpPr>
            <p:spPr>
              <a:xfrm flipH="1">
                <a:off x="2857500" y="2997200"/>
                <a:ext cx="1759848" cy="2341177"/>
              </a:xfrm>
              <a:prstGeom prst="rtTriangle">
                <a:avLst/>
              </a:prstGeom>
              <a:solidFill>
                <a:srgbClr val="5CA1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ight Triangle 30"/>
              <p:cNvSpPr/>
              <p:nvPr/>
            </p:nvSpPr>
            <p:spPr>
              <a:xfrm rot="2165654">
                <a:off x="4480547" y="2977822"/>
                <a:ext cx="281425" cy="398590"/>
              </a:xfrm>
              <a:prstGeom prst="rtTriangle">
                <a:avLst/>
              </a:prstGeom>
              <a:solidFill>
                <a:srgbClr val="6EBE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735398">
              <a:off x="889702" y="1274240"/>
              <a:ext cx="1002504" cy="2807317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Block Arc 23"/>
            <p:cNvSpPr/>
            <p:nvPr/>
          </p:nvSpPr>
          <p:spPr>
            <a:xfrm rot="7003689">
              <a:off x="1803915" y="2328336"/>
              <a:ext cx="316986" cy="330200"/>
            </a:xfrm>
            <a:prstGeom prst="blockArc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515151"/>
                </a:solidFill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7192223">
              <a:off x="1376089" y="3116222"/>
              <a:ext cx="316986" cy="330200"/>
            </a:xfrm>
            <a:prstGeom prst="blockArc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51515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94467" y="1676909"/>
              <a:ext cx="296333" cy="228091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16146" y="3920810"/>
              <a:ext cx="296333" cy="228091"/>
            </a:xfrm>
            <a:prstGeom prst="rect">
              <a:avLst/>
            </a:prstGeom>
            <a:solidFill>
              <a:srgbClr val="6EBE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8" name="Picture 27" descr="growth-icon.png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677" y="1816007"/>
              <a:ext cx="2463055" cy="2413094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4511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Growth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6449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2097834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6233" y="1181100"/>
            <a:ext cx="4567767" cy="4165425"/>
          </a:xfrm>
          <a:prstGeom prst="rect">
            <a:avLst/>
          </a:prstGeom>
          <a:solidFill>
            <a:srgbClr val="6EBE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54600" y="2603500"/>
            <a:ext cx="3683000" cy="22987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cum </a:t>
            </a:r>
            <a:r>
              <a:rPr lang="en-US" dirty="0" err="1"/>
              <a:t>mutat</a:t>
            </a:r>
            <a:r>
              <a:rPr lang="en-US" dirty="0"/>
              <a:t> </a:t>
            </a:r>
            <a:r>
              <a:rPr lang="en-US" dirty="0" err="1"/>
              <a:t>quaerendum</a:t>
            </a:r>
            <a:r>
              <a:rPr lang="en-US" dirty="0"/>
              <a:t> </a:t>
            </a:r>
            <a:r>
              <a:rPr lang="en-US" dirty="0" err="1"/>
              <a:t>reformidans</a:t>
            </a:r>
            <a:r>
              <a:rPr lang="en-US" dirty="0"/>
              <a:t> ad. Fugit </a:t>
            </a:r>
            <a:r>
              <a:rPr lang="en-US" dirty="0" err="1"/>
              <a:t>meliore</a:t>
            </a:r>
            <a:r>
              <a:rPr lang="en-US" dirty="0"/>
              <a:t> </a:t>
            </a:r>
            <a:r>
              <a:rPr lang="en-US" dirty="0" err="1"/>
              <a:t>persequeris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 an. An cum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persius</a:t>
            </a:r>
            <a:r>
              <a:rPr lang="en-US" dirty="0"/>
              <a:t> </a:t>
            </a:r>
            <a:r>
              <a:rPr lang="en-US" dirty="0" err="1"/>
              <a:t>conceptam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no </a:t>
            </a:r>
            <a:r>
              <a:rPr lang="en-US" dirty="0" err="1"/>
              <a:t>graeco</a:t>
            </a:r>
            <a:r>
              <a:rPr lang="en-US" dirty="0"/>
              <a:t> nostrum.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181101"/>
            <a:ext cx="4584700" cy="4165600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Picture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54600" y="2095501"/>
            <a:ext cx="37338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041900" y="1625601"/>
            <a:ext cx="3746500" cy="3810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 cap="none" baseline="0">
                <a:solidFill>
                  <a:srgbClr val="FFFFFF"/>
                </a:solidFill>
              </a:defRPr>
            </a:lvl1pPr>
            <a:lvl2pPr marL="228600" indent="0">
              <a:buNone/>
              <a:defRPr>
                <a:solidFill>
                  <a:srgbClr val="686868"/>
                </a:solidFill>
              </a:defRPr>
            </a:lvl2pPr>
            <a:lvl3pPr marL="457200" indent="0">
              <a:buNone/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770544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g-badg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 r="8134" b="12931"/>
          <a:stretch/>
        </p:blipFill>
        <p:spPr>
          <a:xfrm>
            <a:off x="7771384" y="5342354"/>
            <a:ext cx="585216" cy="605479"/>
          </a:xfrm>
          <a:prstGeom prst="rect">
            <a:avLst/>
          </a:prstGeom>
        </p:spPr>
      </p:pic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667000"/>
            <a:ext cx="759459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505200"/>
            <a:ext cx="759459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9301" y="4958377"/>
            <a:ext cx="209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spc="-50" dirty="0">
                <a:solidFill>
                  <a:srgbClr val="515151"/>
                </a:solidFill>
                <a:latin typeface="Verdana"/>
                <a:cs typeface="Verdana"/>
              </a:rPr>
              <a:t>Presented by: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49301" y="5225077"/>
            <a:ext cx="7594599" cy="51532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1" y="5626100"/>
            <a:ext cx="7594599" cy="429111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  <a:solidFill>
            <a:srgbClr val="3C5D82"/>
          </a:solidFill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0080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381000"/>
              <a:ext cx="457200" cy="627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86800" y="381000"/>
              <a:ext cx="457200" cy="62611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6695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  <a:solidFill>
            <a:srgbClr val="3C5D82"/>
          </a:solidFill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640080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381000"/>
              <a:ext cx="457200" cy="627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86800" y="381000"/>
              <a:ext cx="457200" cy="62611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2" y="3365500"/>
            <a:ext cx="6839806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Section divider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2" y="4203700"/>
            <a:ext cx="6839806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General subtitle</a:t>
            </a:r>
          </a:p>
        </p:txBody>
      </p:sp>
    </p:spTree>
    <p:extLst>
      <p:ext uri="{BB962C8B-B14F-4D97-AF65-F5344CB8AC3E}">
        <p14:creationId xmlns:p14="http://schemas.microsoft.com/office/powerpoint/2010/main" val="51687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20700"/>
            <a:ext cx="8064501" cy="1016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0" y="1546225"/>
            <a:ext cx="8064500" cy="5508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 cap="none">
                <a:solidFill>
                  <a:srgbClr val="AC5E7F"/>
                </a:solidFill>
                <a:latin typeface="Verdana"/>
                <a:cs typeface="Verdana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7" name="Picture 6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866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9900" y="419100"/>
            <a:ext cx="8235950" cy="5562600"/>
          </a:xfrm>
          <a:prstGeom prst="rect">
            <a:avLst/>
          </a:prstGeom>
          <a:solidFill>
            <a:srgbClr val="3C5D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ENTER SECTION TITLE HERE</a:t>
            </a:r>
          </a:p>
        </p:txBody>
      </p:sp>
      <p:pic>
        <p:nvPicPr>
          <p:cNvPr id="4" name="Picture 3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72" y="60858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01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g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2" y="2979230"/>
            <a:ext cx="4554728" cy="85363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  <a:solidFill>
            <a:srgbClr val="3C5D82"/>
          </a:solidFill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40080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81000"/>
              <a:ext cx="457200" cy="627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86800" y="381000"/>
              <a:ext cx="457200" cy="62611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9219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pic>
        <p:nvPicPr>
          <p:cNvPr id="6" name="Picture 5" descr="hg-badg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 r="8134" b="12931"/>
          <a:stretch/>
        </p:blipFill>
        <p:spPr>
          <a:xfrm>
            <a:off x="7771384" y="5342354"/>
            <a:ext cx="585216" cy="60547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667000"/>
            <a:ext cx="759459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505200"/>
            <a:ext cx="759459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9301" y="4958377"/>
            <a:ext cx="209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spc="-50" dirty="0">
                <a:solidFill>
                  <a:srgbClr val="515151"/>
                </a:solidFill>
                <a:latin typeface="Verdana"/>
                <a:cs typeface="Verdana"/>
              </a:rPr>
              <a:t>Presented by: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49301" y="5225077"/>
            <a:ext cx="7594599" cy="51532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1" y="5626100"/>
            <a:ext cx="7594599" cy="429111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24648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9900" y="419100"/>
            <a:ext cx="8197850" cy="596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311900" y="736600"/>
            <a:ext cx="1676399" cy="5344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2" y="3365500"/>
            <a:ext cx="6839806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Section divider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2" y="4203700"/>
            <a:ext cx="6839806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accent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General subtitle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493935" y="823264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</a:p>
        </p:txBody>
      </p:sp>
      <p:pic>
        <p:nvPicPr>
          <p:cNvPr id="14" name="Picture 13" descr="quality-banner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75" y="736528"/>
            <a:ext cx="1031875" cy="5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55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  <p:pic>
        <p:nvPicPr>
          <p:cNvPr id="13" name="Picture 12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21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19100"/>
            <a:ext cx="8235950" cy="5562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9323935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g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2" y="2979230"/>
            <a:ext cx="4554728" cy="85363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400800"/>
              <a:ext cx="9144000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381000"/>
              <a:ext cx="457200" cy="62738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86800" y="381000"/>
              <a:ext cx="457200" cy="62611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037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pic>
        <p:nvPicPr>
          <p:cNvPr id="6" name="Picture 5" descr="hg-badg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 r="8134" b="12931"/>
          <a:stretch/>
        </p:blipFill>
        <p:spPr>
          <a:xfrm>
            <a:off x="7771384" y="5342354"/>
            <a:ext cx="585216" cy="60547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667000"/>
            <a:ext cx="759459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505200"/>
            <a:ext cx="759459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9301" y="4958377"/>
            <a:ext cx="209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spc="-50" dirty="0">
                <a:solidFill>
                  <a:srgbClr val="515151"/>
                </a:solidFill>
                <a:latin typeface="Verdana"/>
                <a:cs typeface="Verdana"/>
              </a:rPr>
              <a:t>Presented by: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49301" y="5225077"/>
            <a:ext cx="7594599" cy="51532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1" y="5626100"/>
            <a:ext cx="7594599" cy="429111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kern="0" cap="none" spc="-5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2521247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9900" y="419100"/>
            <a:ext cx="8197850" cy="596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248400" y="736600"/>
            <a:ext cx="1739899" cy="5344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2" y="3365500"/>
            <a:ext cx="6878484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Section divider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2" y="4203700"/>
            <a:ext cx="6878484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General subtitle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420910" y="823264"/>
            <a:ext cx="113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Verdana"/>
                <a:cs typeface="Verdana"/>
              </a:rPr>
              <a:t>GROWTH</a:t>
            </a:r>
          </a:p>
        </p:txBody>
      </p:sp>
      <p:pic>
        <p:nvPicPr>
          <p:cNvPr id="2" name="Picture 1" descr="growth-banner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10" y="736347"/>
            <a:ext cx="1033140" cy="5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17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367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300" y="595330"/>
            <a:ext cx="8064501" cy="94137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3400"/>
              </a:lnSpc>
              <a:defRPr sz="3000" b="0" i="0" cap="none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pic>
        <p:nvPicPr>
          <p:cNvPr id="6" name="Picture 5" descr="box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6" y="-12700"/>
            <a:ext cx="576072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1653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06400"/>
            <a:ext cx="8229600" cy="5562600"/>
          </a:xfrm>
          <a:prstGeom prst="rect">
            <a:avLst/>
          </a:prstGeom>
          <a:solidFill>
            <a:srgbClr val="6EBE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12953450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hg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2" y="2979230"/>
            <a:ext cx="4554728" cy="8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6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pic>
        <p:nvPicPr>
          <p:cNvPr id="6" name="Picture 5" descr="hg-badg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 r="8134" b="12931"/>
          <a:stretch/>
        </p:blipFill>
        <p:spPr>
          <a:xfrm>
            <a:off x="7771384" y="5342354"/>
            <a:ext cx="585216" cy="60547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667000"/>
            <a:ext cx="759459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505200"/>
            <a:ext cx="759459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rgbClr val="CE306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49301" y="4958377"/>
            <a:ext cx="209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spc="-50" dirty="0">
                <a:solidFill>
                  <a:srgbClr val="515151"/>
                </a:solidFill>
                <a:latin typeface="Verdana"/>
                <a:cs typeface="Verdana"/>
              </a:rPr>
              <a:t>Presented by: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49301" y="5225077"/>
            <a:ext cx="7594599" cy="51532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1" y="5626100"/>
            <a:ext cx="7594599" cy="429111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kern="0" cap="none" spc="-5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26245183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9900" y="419100"/>
            <a:ext cx="8197850" cy="596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854700" y="736600"/>
            <a:ext cx="2133600" cy="53445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3365500"/>
            <a:ext cx="6876809" cy="889000"/>
          </a:xfrm>
          <a:prstGeom prst="rect">
            <a:avLst/>
          </a:prstGeom>
        </p:spPr>
        <p:txBody>
          <a:bodyPr vert="horz" anchor="b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4000" kern="0" cap="all" spc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Section divider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4203700"/>
            <a:ext cx="6876809" cy="8890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kern="0" cap="all" spc="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General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954179" y="820090"/>
            <a:ext cx="16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Verdana"/>
                <a:cs typeface="Verdana"/>
              </a:rPr>
              <a:t>ENGAGEMENT</a:t>
            </a:r>
          </a:p>
        </p:txBody>
      </p:sp>
      <p:pic>
        <p:nvPicPr>
          <p:cNvPr id="3" name="Picture 2" descr="engagement-banner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75" y="735036"/>
            <a:ext cx="1035659" cy="5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19100"/>
            <a:ext cx="8229600" cy="5562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21911251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hg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2" y="2979230"/>
            <a:ext cx="4554728" cy="85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730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497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19100"/>
            <a:ext cx="8229600" cy="5562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7966957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15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19100"/>
            <a:ext cx="8223250" cy="5562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317529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586110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38100"/>
            <a:ext cx="9144000" cy="6896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9900" y="419100"/>
            <a:ext cx="823595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6670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  <p:pic>
        <p:nvPicPr>
          <p:cNvPr id="11" name="Picture 10" descr="hg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2" y="789940"/>
            <a:ext cx="227685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108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9900" y="419100"/>
            <a:ext cx="8229600" cy="556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917700"/>
            <a:ext cx="5854699" cy="196850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0"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Someday all hospitals will be based on health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3865572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C2401-75F5-413F-BEE9-AE0882554EF5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6400800"/>
            <a:ext cx="14224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86868"/>
                </a:solidFill>
              </a:defRPr>
            </a:lvl1pPr>
            <a:lvl2pPr>
              <a:defRPr>
                <a:solidFill>
                  <a:srgbClr val="686868"/>
                </a:solidFill>
              </a:defRPr>
            </a:lvl2pPr>
            <a:lvl3pPr>
              <a:defRPr>
                <a:solidFill>
                  <a:srgbClr val="68686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93365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762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719399F-5DB4-4B30-816D-D17949C3C2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810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8" Type="http://schemas.openxmlformats.org/officeDocument/2006/relationships/image" Target="NUL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3" Type="http://schemas.openxmlformats.org/officeDocument/2006/relationships/image" Target="NUL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3" Type="http://schemas.openxmlformats.org/officeDocument/2006/relationships/image" Target="NUL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3" Type="http://schemas.openxmlformats.org/officeDocument/2006/relationships/image" Target="NUL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1.xml"/><Relationship Id="rId25" Type="http://schemas.openxmlformats.org/officeDocument/2006/relationships/theme" Target="../theme/theme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theme" Target="../theme/theme7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75297" y="6150429"/>
            <a:ext cx="6241403" cy="5170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lnSpc>
                <a:spcPts val="1380"/>
              </a:lnSpc>
              <a:defRPr/>
            </a:pPr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Verdana"/>
                <a:cs typeface="Verdana"/>
              </a:rPr>
              <a:t>Confidential © Copyright 2015 Healthgrades Operating Company, Inc. All Rights Reserved. May not be reproduced or redistributed without the express permission of Healthgrades Operating Company, Inc. | ZCPM1261_PPT_CORP_0115</a:t>
            </a:r>
          </a:p>
          <a:p>
            <a:pPr defTabSz="457200">
              <a:lnSpc>
                <a:spcPts val="1380"/>
              </a:lnSpc>
              <a:defRPr/>
            </a:pPr>
            <a:r>
              <a:rPr lang="en-US" sz="800" dirty="0">
                <a:solidFill>
                  <a:prstClr val="white">
                    <a:lumMod val="65000"/>
                  </a:prstClr>
                </a:solidFill>
                <a:latin typeface="Verdana"/>
                <a:cs typeface="Verdana"/>
              </a:rPr>
              <a:t> </a:t>
            </a:r>
          </a:p>
        </p:txBody>
      </p:sp>
      <p:pic>
        <p:nvPicPr>
          <p:cNvPr id="6" name="Picture 5" descr="hg-logo-corner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6231942"/>
            <a:ext cx="1767840" cy="329184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99500" y="6218465"/>
            <a:ext cx="444500" cy="347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2FAAC4E-C469-6542-AF66-1CFE025BD37E}" type="slidenum">
              <a:rPr lang="en-US" smtClean="0">
                <a:solidFill>
                  <a:srgbClr val="4C4C4C">
                    <a:tint val="75000"/>
                  </a:srgbClr>
                </a:solidFill>
                <a:latin typeface="Calibri"/>
              </a:rPr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4C4C4C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4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</p:sldLayoutIdLst>
  <p:hf hdr="0" ftr="0" dt="0"/>
  <p:txStyles>
    <p:titleStyle>
      <a:lvl1pPr algn="l" defTabSz="457200" rtl="0" eaLnBrk="1" latinLnBrk="0" hangingPunct="1">
        <a:lnSpc>
          <a:spcPts val="3480"/>
        </a:lnSpc>
        <a:spcBef>
          <a:spcPct val="0"/>
        </a:spcBef>
        <a:buNone/>
        <a:defRPr lang="en-US" sz="5000" kern="0" cap="all" noProof="0" dirty="0" smtClean="0">
          <a:solidFill>
            <a:srgbClr val="0B1B2F"/>
          </a:solidFill>
          <a:latin typeface="Effra Heavy"/>
          <a:ea typeface="MS PGothic" pitchFamily="34" charset="-128"/>
          <a:cs typeface="Effra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95959"/>
          </a:solidFill>
          <a:latin typeface="Effra Medium"/>
          <a:ea typeface="+mn-ea"/>
          <a:cs typeface="Effra Medium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95959"/>
          </a:solidFill>
          <a:latin typeface="Effra Medium"/>
          <a:ea typeface="+mn-ea"/>
          <a:cs typeface="Effra Medium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95959"/>
          </a:solidFill>
          <a:latin typeface="Effra Medium"/>
          <a:ea typeface="+mn-ea"/>
          <a:cs typeface="Effra Medium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95959"/>
          </a:solidFill>
          <a:latin typeface="Effra Medium"/>
          <a:ea typeface="+mn-ea"/>
          <a:cs typeface="Effra Medium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95959"/>
          </a:solidFill>
          <a:latin typeface="Effra Medium"/>
          <a:ea typeface="+mn-ea"/>
          <a:cs typeface="Effra Mediu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841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Quality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6700"/>
            <a:ext cx="8229600" cy="439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75298" y="6168442"/>
            <a:ext cx="5581002" cy="4990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© Copyright 2014 Health Grades. Inc. All Rights Reserved. May not be reproduced </a:t>
            </a:r>
          </a:p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or redistributed without the express permission of Health Grades, Inc.</a:t>
            </a:r>
          </a:p>
        </p:txBody>
      </p:sp>
      <p:pic>
        <p:nvPicPr>
          <p:cNvPr id="8" name="Picture 7" descr="hg-logo-corner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280" y="6231942"/>
            <a:ext cx="176784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</p:sldLayoutIdLst>
  <p:hf hdr="0" ft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600" kern="0" spc="-100" baseline="0">
          <a:solidFill>
            <a:schemeClr val="accent1"/>
          </a:solidFill>
          <a:latin typeface="Verdana"/>
          <a:ea typeface="+mj-ea"/>
          <a:cs typeface="Verdana"/>
        </a:defRPr>
      </a:lvl1pPr>
    </p:titleStyle>
    <p:bodyStyle>
      <a:lvl1pPr marL="2286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2800" kern="1200" baseline="0">
          <a:solidFill>
            <a:srgbClr val="686868"/>
          </a:solidFill>
          <a:latin typeface="Verdana"/>
          <a:ea typeface="+mn-ea"/>
          <a:cs typeface="Verdana"/>
        </a:defRPr>
      </a:lvl1pPr>
      <a:lvl2pPr marL="4572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2pPr>
      <a:lvl3pPr marL="6858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841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Growth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6700"/>
            <a:ext cx="8229600" cy="439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75298" y="6168442"/>
            <a:ext cx="5581002" cy="4990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© Copyright 2014 Health Grades. Inc. All Rights Reserved. May not be reproduced </a:t>
            </a:r>
          </a:p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or redistributed without the express permission of Health Grades, Inc.</a:t>
            </a:r>
          </a:p>
        </p:txBody>
      </p:sp>
      <p:pic>
        <p:nvPicPr>
          <p:cNvPr id="8" name="Picture 7" descr="hg-logo-corner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6231942"/>
            <a:ext cx="176784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</p:sldLayoutIdLst>
  <p:hf hdr="0" ft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600" kern="0" spc="-100" baseline="0">
          <a:solidFill>
            <a:schemeClr val="tx2"/>
          </a:solidFill>
          <a:latin typeface="Verdana"/>
          <a:ea typeface="+mj-ea"/>
          <a:cs typeface="Verdana"/>
        </a:defRPr>
      </a:lvl1pPr>
    </p:titleStyle>
    <p:bodyStyle>
      <a:lvl1pPr marL="2286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2800" kern="1200" baseline="0">
          <a:solidFill>
            <a:srgbClr val="686868"/>
          </a:solidFill>
          <a:latin typeface="Verdana"/>
          <a:ea typeface="+mn-ea"/>
          <a:cs typeface="Verdana"/>
        </a:defRPr>
      </a:lvl1pPr>
      <a:lvl2pPr marL="4572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2pPr>
      <a:lvl3pPr marL="6858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ptBackground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4188" cy="677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0BE1E30-B8B5-40A4-90BC-C4DDE61636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56" name="TextBox 7"/>
          <p:cNvSpPr txBox="1">
            <a:spLocks noChangeArrowheads="1"/>
          </p:cNvSpPr>
          <p:nvPr userDrawn="1"/>
        </p:nvSpPr>
        <p:spPr bwMode="auto">
          <a:xfrm>
            <a:off x="254000" y="6286500"/>
            <a:ext cx="698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altLang="en-US" sz="1000" i="1" dirty="0">
                <a:solidFill>
                  <a:srgbClr val="515151"/>
                </a:solidFill>
                <a:latin typeface="Verdana" pitchFamily="34" charset="0"/>
                <a:cs typeface="Arial" charset="0"/>
              </a:rPr>
              <a:t>© Copyright 2015 Healthgrades Operating Company, Inc. All Rights Reserved. May not be reproduced or redistributed without the express permission of Healthgrades Operating Company, Inc.</a:t>
            </a:r>
          </a:p>
        </p:txBody>
      </p:sp>
    </p:spTree>
    <p:extLst>
      <p:ext uri="{BB962C8B-B14F-4D97-AF65-F5344CB8AC3E}">
        <p14:creationId xmlns:p14="http://schemas.microsoft.com/office/powerpoint/2010/main" val="128377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841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Growth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6700"/>
            <a:ext cx="8229600" cy="439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75298" y="6168442"/>
            <a:ext cx="5581002" cy="4990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© Copyright 2014 Health Grades. Inc. All Rights Reserved. May not be reproduced </a:t>
            </a:r>
          </a:p>
          <a:p>
            <a:pPr defTabSz="457200">
              <a:lnSpc>
                <a:spcPts val="1380"/>
              </a:lnSpc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  <a:latin typeface="Verdana"/>
                <a:cs typeface="Verdana"/>
              </a:rPr>
              <a:t>or redistributed without the express permission of Health Grades, Inc.</a:t>
            </a:r>
          </a:p>
        </p:txBody>
      </p:sp>
      <p:pic>
        <p:nvPicPr>
          <p:cNvPr id="8" name="Picture 7" descr="hg-logo-corner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6231942"/>
            <a:ext cx="176784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hdr="0" ft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600" kern="0" spc="-100" baseline="0">
          <a:solidFill>
            <a:schemeClr val="tx2"/>
          </a:solidFill>
          <a:latin typeface="Verdana"/>
          <a:ea typeface="+mj-ea"/>
          <a:cs typeface="Verdana"/>
        </a:defRPr>
      </a:lvl1pPr>
    </p:titleStyle>
    <p:bodyStyle>
      <a:lvl1pPr marL="2286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2800" kern="1200" baseline="0">
          <a:solidFill>
            <a:srgbClr val="686868"/>
          </a:solidFill>
          <a:latin typeface="Verdana"/>
          <a:ea typeface="+mn-ea"/>
          <a:cs typeface="Verdana"/>
        </a:defRPr>
      </a:lvl1pPr>
      <a:lvl2pPr marL="4572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2pPr>
      <a:lvl3pPr marL="685800" indent="-228600" algn="l" defTabSz="457200" rtl="0" eaLnBrk="1" latinLnBrk="0" hangingPunct="1">
        <a:spcBef>
          <a:spcPts val="1100"/>
        </a:spcBef>
        <a:spcAft>
          <a:spcPts val="0"/>
        </a:spcAft>
        <a:buClr>
          <a:schemeClr val="tx1"/>
        </a:buClr>
        <a:buFont typeface="Arial"/>
        <a:buChar char="•"/>
        <a:defRPr sz="1800" kern="1200">
          <a:solidFill>
            <a:srgbClr val="686868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2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EC2C56-7ECF-44BE-A0A9-C077536F6E5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10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  <p:sldLayoutId id="2147484230" r:id="rId13"/>
    <p:sldLayoutId id="2147484231" r:id="rId14"/>
    <p:sldLayoutId id="2147484232" r:id="rId15"/>
    <p:sldLayoutId id="2147484233" r:id="rId16"/>
    <p:sldLayoutId id="2147484234" r:id="rId17"/>
    <p:sldLayoutId id="2147484235" r:id="rId18"/>
    <p:sldLayoutId id="2147484237" r:id="rId19"/>
    <p:sldLayoutId id="2147484240" r:id="rId20"/>
    <p:sldLayoutId id="2147484241" r:id="rId21"/>
    <p:sldLayoutId id="2147484248" r:id="rId22"/>
    <p:sldLayoutId id="2147484256" r:id="rId23"/>
    <p:sldLayoutId id="2147484067" r:id="rId24"/>
    <p:sldLayoutId id="2147484068" r:id="rId25"/>
    <p:sldLayoutId id="2147484069" r:id="rId26"/>
    <p:sldLayoutId id="2147484070" r:id="rId27"/>
    <p:sldLayoutId id="2147484071" r:id="rId28"/>
    <p:sldLayoutId id="2147484072" r:id="rId29"/>
    <p:sldLayoutId id="2147484073" r:id="rId30"/>
    <p:sldLayoutId id="2147484074" r:id="rId3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direction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03.xml"/><Relationship Id="rId2" Type="http://schemas.openxmlformats.org/officeDocument/2006/relationships/hyperlink" Target="http://www.brewerydb.com/developers/doc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hyperlink" Target="https://github.com/Stahlwalker/Brewary-Project/blob/master/app.js" TargetMode="Externa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hyperlink" Target="https://github.com/Stahlwalker/Brewary-Project/blob/master/app.js" TargetMode="Externa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4.xml"/><Relationship Id="rId2" Type="http://schemas.openxmlformats.org/officeDocument/2006/relationships/hyperlink" Target="https://console.firebase.google.com/project/breweryproject-223c8/database/breweryproject-223c8/data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breweryproject-223c8/database/breweryproject-223c8/data" TargetMode="External"/><Relationship Id="rId4" Type="http://schemas.openxmlformats.org/officeDocument/2006/relationships/hyperlink" Target="https://console.firebase.google.com/project/breweryproject-223c8/authentication/users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04.xml"/><Relationship Id="rId2" Type="http://schemas.openxmlformats.org/officeDocument/2006/relationships/hyperlink" Target="https://stahlwalker.github.io/Brewary-Projec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Stahlwalker/Brewary-Projec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hyperlink" Target="https://github.com/Stahlwalker/Brewary-Project/blob/master/index.html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neden.github.io/animate.cs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3.xml"/><Relationship Id="rId2" Type="http://schemas.openxmlformats.org/officeDocument/2006/relationships/hyperlink" Target="https://github.com/Stahlwalker/Brewary-Project/blob/master/assets/style.c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brewIary Search</a:t>
            </a:r>
            <a:endParaRPr lang="en-US" dirty="0">
              <a:solidFill>
                <a:schemeClr val="accent1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2892862" y="5169503"/>
            <a:ext cx="6143562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800" dirty="0">
                <a:solidFill>
                  <a:schemeClr val="accent1"/>
                </a:solidFill>
              </a:rPr>
              <a:t>Presented on: </a:t>
            </a:r>
            <a:r>
              <a:rPr lang="en-US" altLang="en-US" sz="1800" smtClean="0">
                <a:solidFill>
                  <a:schemeClr val="accent1"/>
                </a:solidFill>
              </a:rPr>
              <a:t>February  3, </a:t>
            </a:r>
            <a:r>
              <a:rPr lang="en-US" altLang="en-US" sz="1800" dirty="0" smtClean="0">
                <a:solidFill>
                  <a:schemeClr val="accent1"/>
                </a:solidFill>
              </a:rPr>
              <a:t>2018</a:t>
            </a:r>
            <a:endParaRPr lang="en-US" altLang="en-US" sz="1800" dirty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en-US" sz="1800" dirty="0">
                <a:solidFill>
                  <a:schemeClr val="accent1"/>
                </a:solidFill>
              </a:rPr>
              <a:t>Presented by: </a:t>
            </a:r>
            <a:r>
              <a:rPr lang="en-US" altLang="en-US" sz="1800" dirty="0" smtClean="0">
                <a:solidFill>
                  <a:schemeClr val="accent1"/>
                </a:solidFill>
              </a:rPr>
              <a:t>Luke Stahl, Joe DiFranco &amp; Chris Banaszak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12736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1850" spc="-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98896"/>
            <a:ext cx="3352801" cy="911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6400" y="914400"/>
            <a:ext cx="6947127" cy="3488266"/>
          </a:xfrm>
        </p:spPr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7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37160"/>
            <a:ext cx="7713969" cy="60808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APIs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90600" y="745240"/>
            <a:ext cx="6854952" cy="321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BreweryDB &amp; Google Maps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353320"/>
            <a:ext cx="8305799" cy="5809480"/>
          </a:xfrm>
          <a:prstGeom prst="rect">
            <a:avLst/>
          </a:prstGeom>
        </p:spPr>
        <p:txBody>
          <a:bodyPr vert="horz" lIns="0" tIns="0" rIns="91440" bIns="45720" numCol="2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BreweryDB:</a:t>
            </a:r>
            <a:endParaRPr lang="en-US" b="1" dirty="0"/>
          </a:p>
          <a:p>
            <a:r>
              <a:rPr lang="en-US" dirty="0"/>
              <a:t>API </a:t>
            </a:r>
            <a:r>
              <a:rPr lang="en-US" dirty="0" smtClean="0"/>
              <a:t>key:</a:t>
            </a:r>
          </a:p>
          <a:p>
            <a:pPr lvl="1"/>
            <a:r>
              <a:rPr lang="en-US" dirty="0" smtClean="0"/>
              <a:t>3</a:t>
            </a:r>
            <a:r>
              <a:rPr lang="en-US" b="1" dirty="0" smtClean="0"/>
              <a:t>be3e987ffecfe82a589838b384c138f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www.brewerydb.com</a:t>
            </a:r>
            <a:r>
              <a:rPr lang="en-US" dirty="0">
                <a:hlinkClick r:id="rId2"/>
              </a:rPr>
              <a:t>/developers/docs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Google Maps:</a:t>
            </a:r>
            <a:endParaRPr lang="en-US" b="1" dirty="0"/>
          </a:p>
          <a:p>
            <a:r>
              <a:rPr lang="en-US" dirty="0"/>
              <a:t>API </a:t>
            </a:r>
            <a:r>
              <a:rPr lang="en-US" dirty="0" smtClean="0"/>
              <a:t>key:</a:t>
            </a:r>
          </a:p>
          <a:p>
            <a:pPr lvl="1"/>
            <a:r>
              <a:rPr lang="en-US" b="1" dirty="0" smtClean="0"/>
              <a:t>AIzaSyBlZGHmgQ3tdY4ORbIpC7wE839fo-HaiFQ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://developers.google.com/maps/documentation/directions/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70690"/>
            <a:ext cx="1854200" cy="185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68" y="4114800"/>
            <a:ext cx="335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&amp; j</a:t>
            </a:r>
            <a:r>
              <a:rPr lang="en-US" b="1" dirty="0" smtClean="0"/>
              <a:t>Query </a:t>
            </a:r>
            <a:r>
              <a:rPr lang="en-US" b="1" dirty="0"/>
              <a:t>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app.js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8477" y="1676400"/>
            <a:ext cx="3679724" cy="443967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Ajax/JSON</a:t>
            </a:r>
          </a:p>
          <a:p>
            <a:r>
              <a:rPr lang="en-US" dirty="0"/>
              <a:t>Use Ajax to pull the data from APIs, specifically the </a:t>
            </a:r>
            <a:r>
              <a:rPr lang="en-US" dirty="0" err="1"/>
              <a:t>BreweryDB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Google Maps API</a:t>
            </a:r>
          </a:p>
          <a:p>
            <a:pPr lvl="1"/>
            <a:r>
              <a:rPr lang="en-US" dirty="0"/>
              <a:t>Once beer data was found and printed, we utilized the Google Maps API to display brewery locations on the map</a:t>
            </a:r>
          </a:p>
          <a:p>
            <a:pPr lvl="1"/>
            <a:r>
              <a:rPr lang="en-US" dirty="0"/>
              <a:t>Used  .on(‘hover’) to display a specific brewery based on which row the user’s mouse is hovering over</a:t>
            </a:r>
          </a:p>
          <a:p>
            <a:pPr lvl="1"/>
            <a:r>
              <a:rPr lang="en-US" dirty="0"/>
              <a:t>Created information tags using </a:t>
            </a:r>
            <a:r>
              <a:rPr lang="en-US" dirty="0" err="1"/>
              <a:t>BreweryDB</a:t>
            </a:r>
            <a:r>
              <a:rPr lang="en-US" dirty="0"/>
              <a:t> location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199"/>
            <a:ext cx="4114800" cy="48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BD3FAD-2D9A-432F-811A-A6E4B64A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JavaScript &amp; jQuery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5E1C1D-2A85-49C1-9900-D21366743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902" y="1524000"/>
            <a:ext cx="3724498" cy="4419600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Firebase/jQuery</a:t>
            </a:r>
          </a:p>
          <a:p>
            <a:pPr lvl="1"/>
            <a:r>
              <a:rPr lang="en-US" sz="1600" dirty="0"/>
              <a:t>Utilized various on.(‘click’) functions to add diary entries to the Firebase database</a:t>
            </a:r>
          </a:p>
          <a:p>
            <a:pPr lvl="1"/>
            <a:r>
              <a:rPr lang="en-US" sz="1600" dirty="0"/>
              <a:t>Added on.(‘child-added’) functions to listen for new data entries and write them to the screen</a:t>
            </a:r>
          </a:p>
          <a:p>
            <a:pPr lvl="2"/>
            <a:r>
              <a:rPr lang="en-US" sz="1400" dirty="0"/>
              <a:t>Had to implement off.(‘child-added’) functions to avoid duplication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A30F35D-5914-4633-935E-0D85DAD67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app.js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2D69AC-A1F3-4173-90C6-F2C9DD0378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A143DB6-C4D3-435B-8E25-08DD04706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85" y="1219199"/>
            <a:ext cx="4001615" cy="48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Firebase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2209800"/>
            <a:ext cx="4038601" cy="4271395"/>
          </a:xfrm>
        </p:spPr>
        <p:txBody>
          <a:bodyPr>
            <a:normAutofit/>
          </a:bodyPr>
          <a:lstStyle/>
          <a:p>
            <a:r>
              <a:rPr lang="en-US" sz="1600" dirty="0"/>
              <a:t>Used Firebase API to log public data base and individual user database</a:t>
            </a:r>
          </a:p>
          <a:p>
            <a:r>
              <a:rPr lang="en-US" sz="1600" dirty="0"/>
              <a:t>Authentication to populate email/password capabilities</a:t>
            </a:r>
          </a:p>
          <a:p>
            <a:r>
              <a:rPr lang="en-US" sz="1600" dirty="0"/>
              <a:t>Public reference for Beer ratings and </a:t>
            </a:r>
          </a:p>
          <a:p>
            <a:pPr lvl="1"/>
            <a:r>
              <a:rPr lang="en-US" sz="1600" dirty="0"/>
              <a:t>Live updates of user beer ratings</a:t>
            </a:r>
          </a:p>
          <a:p>
            <a:pPr lvl="1"/>
            <a:r>
              <a:rPr lang="en-US" sz="1600" dirty="0"/>
              <a:t>Location inputs allow users to share where they got it</a:t>
            </a:r>
          </a:p>
          <a:p>
            <a:r>
              <a:rPr lang="en-US" sz="1600" dirty="0"/>
              <a:t>Private Beer Databank</a:t>
            </a:r>
          </a:p>
          <a:p>
            <a:pPr lvl="1"/>
            <a:r>
              <a:rPr lang="en-US" sz="1600" dirty="0"/>
              <a:t>User login allows custom </a:t>
            </a:r>
            <a:r>
              <a:rPr lang="en-US" sz="1600" dirty="0" err="1" smtClean="0"/>
              <a:t>brewIary</a:t>
            </a:r>
            <a:endParaRPr lang="en-US" sz="1600" dirty="0"/>
          </a:p>
          <a:p>
            <a:pPr lvl="1"/>
            <a:r>
              <a:rPr lang="en-US" sz="1600" dirty="0"/>
              <a:t>Keep your favorites, avoid the clutter</a:t>
            </a:r>
          </a:p>
          <a:p>
            <a:pPr>
              <a:buClrTx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90599" y="1600200"/>
            <a:ext cx="3810000" cy="4572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Firebase Database and Authentication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96" y="1386840"/>
            <a:ext cx="3527058" cy="2969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21" y="4648200"/>
            <a:ext cx="3121152" cy="19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831" y="152400"/>
            <a:ext cx="7713969" cy="990600"/>
          </a:xfrm>
        </p:spPr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086600" cy="44958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Help find info on beer and act as a log so users can remember their thoughts on that specific beer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Beer searched pulls data correctly, and </a:t>
            </a:r>
          </a:p>
          <a:p>
            <a:pPr lvl="1"/>
            <a:r>
              <a:rPr lang="en-US" dirty="0"/>
              <a:t>Google maps populates and displays correct locations</a:t>
            </a:r>
          </a:p>
          <a:p>
            <a:pPr lvl="1"/>
            <a:r>
              <a:rPr lang="en-US" dirty="0"/>
              <a:t>Individual users log publicly and to private user accounts.  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Working with user logins and authentication</a:t>
            </a:r>
          </a:p>
          <a:p>
            <a:r>
              <a:rPr lang="en-US" dirty="0"/>
              <a:t>Improvements</a:t>
            </a:r>
          </a:p>
          <a:p>
            <a:pPr lvl="1"/>
            <a:r>
              <a:rPr lang="en-US" dirty="0"/>
              <a:t>Utilize modules for the user login, along with the ability to re-enter password among signup and password reset capabilities</a:t>
            </a:r>
          </a:p>
          <a:p>
            <a:pPr lvl="1"/>
            <a:r>
              <a:rPr lang="en-US" dirty="0"/>
              <a:t>Auto address population from google maps to store more detailed location data from crowd source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73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86840"/>
            <a:ext cx="7277099" cy="4556760"/>
          </a:xfrm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lang="en-US" dirty="0" smtClean="0"/>
              <a:t>URL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https://stahlwalker.github.io/</a:t>
            </a:r>
            <a:r>
              <a:rPr lang="en-US" dirty="0" err="1" smtClean="0">
                <a:hlinkClick r:id="rId2"/>
              </a:rPr>
              <a:t>Brewary</a:t>
            </a:r>
            <a:r>
              <a:rPr lang="en-US" dirty="0" smtClean="0">
                <a:hlinkClick r:id="rId2"/>
              </a:rPr>
              <a:t>-Project/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Hover Beer Displayed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Map zoom location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On click module beer description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Google Maps pin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Company URL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Create user name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Login/logout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Add beer/comment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Inspect Firebase </a:t>
            </a:r>
            <a:r>
              <a:rPr lang="en-US" dirty="0" smtClean="0">
                <a:hlinkClick r:id="rId3"/>
              </a:rPr>
              <a:t>data storage</a:t>
            </a:r>
            <a:endParaRPr lang="en-US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Include user </a:t>
            </a:r>
            <a:r>
              <a:rPr lang="en-US" dirty="0" smtClean="0">
                <a:hlinkClick r:id="rId4"/>
              </a:rPr>
              <a:t>authentication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</a:t>
            </a:r>
            <a:r>
              <a:rPr lang="en-US" sz="2400" dirty="0" smtClean="0">
                <a:latin typeface="Baskerville Old Face" charset="0"/>
                <a:ea typeface="Baskerville Old Face" charset="0"/>
                <a:cs typeface="Baskerville Old Face" charset="0"/>
              </a:rPr>
              <a:t>brewIary </a:t>
            </a:r>
            <a:r>
              <a:rPr lang="en-US" sz="2400" dirty="0" smtClean="0"/>
              <a:t>works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88870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37160"/>
            <a:ext cx="8704568" cy="853440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5714998" y="838200"/>
            <a:ext cx="3276602" cy="63246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b="1" spc="-80" dirty="0" smtClean="0">
                <a:sym typeface="Calibri"/>
              </a:rPr>
              <a:t>2 APIs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b="1" spc="-80" dirty="0" smtClean="0">
                <a:sym typeface="Calibri"/>
              </a:rPr>
              <a:t>BreweryDB &amp; Google Maps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b="1" spc="-80" dirty="0" smtClean="0">
                <a:sym typeface="Calibri"/>
              </a:rPr>
              <a:t>AJAX to pull data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b="1" spc="-80" dirty="0" smtClean="0">
                <a:sym typeface="Calibri"/>
              </a:rPr>
              <a:t>JSON</a:t>
            </a:r>
            <a:endParaRPr lang="en-US" sz="1600" b="1" spc="-80" dirty="0">
              <a:sym typeface="Calibri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b="1" spc="-80" dirty="0" smtClean="0">
                <a:sym typeface="Calibri"/>
              </a:rPr>
              <a:t>Library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b="1" spc="-80" dirty="0" smtClean="0">
                <a:sym typeface="Calibri"/>
              </a:rPr>
              <a:t>User Authentication in Firebase</a:t>
            </a:r>
            <a:endParaRPr lang="en-US" sz="1600" b="1" spc="-80" dirty="0">
              <a:sym typeface="Calibri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b="1" spc="-80" dirty="0" smtClean="0">
                <a:sym typeface="Calibri"/>
              </a:rPr>
              <a:t>Bootstrap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b="1" spc="-80" dirty="0" smtClean="0">
                <a:sym typeface="Calibri"/>
              </a:rPr>
              <a:t>Mobile Responsiveness</a:t>
            </a:r>
            <a:endParaRPr lang="en-US" sz="1600" b="1" spc="-80" dirty="0">
              <a:sym typeface="Calibri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b="1" spc="-80" dirty="0" smtClean="0">
                <a:sym typeface="Calibri"/>
              </a:rPr>
              <a:t>Deployed </a:t>
            </a:r>
            <a:r>
              <a:rPr lang="en-US" sz="2000" b="1" spc="-80" dirty="0" err="1" smtClean="0">
                <a:sym typeface="Calibri"/>
              </a:rPr>
              <a:t>Github</a:t>
            </a:r>
            <a:endParaRPr lang="en-US" sz="2000" b="1" spc="-80" dirty="0" smtClean="0">
              <a:sym typeface="Calibri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b="1" spc="-80" dirty="0" smtClean="0">
                <a:sym typeface="Calibri"/>
              </a:rPr>
              <a:t>Master Branch</a:t>
            </a:r>
          </a:p>
          <a:p>
            <a:pPr lvl="2">
              <a:lnSpc>
                <a:spcPct val="200000"/>
              </a:lnSpc>
              <a:spcBef>
                <a:spcPts val="0"/>
              </a:spcBef>
            </a:pPr>
            <a:r>
              <a:rPr lang="en-US" b="1" spc="-80" dirty="0" smtClean="0">
                <a:sym typeface="Calibri"/>
              </a:rPr>
              <a:t>3 Individual branches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5181598" cy="4267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5943600"/>
            <a:ext cx="3886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github.com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Stahlwalker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Brewary</a:t>
            </a:r>
            <a:r>
              <a:rPr lang="en-US" sz="1400" dirty="0">
                <a:hlinkClick r:id="rId3"/>
              </a:rPr>
              <a:t>-Project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60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55" y="2476500"/>
            <a:ext cx="3263545" cy="327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1219200"/>
            <a:ext cx="556260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We’ve created </a:t>
            </a:r>
            <a:r>
              <a:rPr lang="en-US" sz="2400" dirty="0"/>
              <a:t>an application that pulls information on a particular beer </a:t>
            </a:r>
            <a:r>
              <a:rPr lang="en-US" sz="2400" dirty="0" smtClean="0"/>
              <a:t>searched. </a:t>
            </a:r>
            <a:r>
              <a:rPr lang="en-US" sz="2400" dirty="0"/>
              <a:t>The application will pull stats such as style, alcohol </a:t>
            </a:r>
            <a:r>
              <a:rPr lang="en-US" sz="2400" dirty="0" smtClean="0"/>
              <a:t>percentage, glass type </a:t>
            </a:r>
            <a:r>
              <a:rPr lang="en-US" sz="2400" dirty="0"/>
              <a:t>and the </a:t>
            </a:r>
            <a:r>
              <a:rPr lang="en-US" sz="2400" dirty="0" smtClean="0"/>
              <a:t>brewery name. </a:t>
            </a:r>
            <a:r>
              <a:rPr lang="en-US" sz="2400" dirty="0"/>
              <a:t>It will also </a:t>
            </a:r>
            <a:r>
              <a:rPr lang="en-US" sz="2400" dirty="0" smtClean="0"/>
              <a:t>use Google Maps to display searched beer locations. Users have option to post publically or create a user account for them to log their personal thoughts on a beer of their choice.  This app will essentially act as a beer diary, hence “</a:t>
            </a:r>
            <a:r>
              <a:rPr lang="en-US" sz="2400" dirty="0" smtClean="0">
                <a:latin typeface="Baskerville Old Face" charset="0"/>
                <a:ea typeface="Baskerville Old Face" charset="0"/>
                <a:cs typeface="Baskerville Old Face" charset="0"/>
              </a:rPr>
              <a:t>brewIary.</a:t>
            </a:r>
            <a:r>
              <a:rPr lang="en-US" sz="2400" dirty="0" smtClean="0"/>
              <a:t>”</a:t>
            </a:r>
            <a:endParaRPr lang="en-US" sz="2400" spc="-50" dirty="0" smtClean="0"/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50" spc="-5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66800" y="457200"/>
            <a:ext cx="67056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000" b="1" spc="-50" dirty="0" smtClean="0">
                <a:latin typeface="+mj-lt"/>
              </a:rPr>
              <a:t>“</a:t>
            </a:r>
            <a:r>
              <a:rPr lang="en-US" sz="4000" b="1" spc="-50" dirty="0">
                <a:latin typeface="Baskerville Old Face" charset="0"/>
                <a:ea typeface="Baskerville Old Face" charset="0"/>
                <a:cs typeface="Baskerville Old Face" charset="0"/>
              </a:rPr>
              <a:t>b</a:t>
            </a:r>
            <a:r>
              <a:rPr lang="en-US" sz="4000" b="1" spc="-50" dirty="0" smtClean="0">
                <a:latin typeface="Baskerville Old Face" charset="0"/>
                <a:ea typeface="Baskerville Old Face" charset="0"/>
                <a:cs typeface="Baskerville Old Face" charset="0"/>
              </a:rPr>
              <a:t>rewIary” </a:t>
            </a:r>
            <a:r>
              <a:rPr lang="mr-IN" sz="4000" b="1" spc="-50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sz="4000" b="1" spc="-50" dirty="0" smtClean="0">
                <a:latin typeface="Baskerville Old Face" charset="0"/>
                <a:ea typeface="Baskerville Old Face" charset="0"/>
                <a:cs typeface="Baskerville Old Face" charset="0"/>
              </a:rPr>
              <a:t> product concept</a:t>
            </a:r>
            <a:endParaRPr lang="en-US" sz="4000" b="1" spc="-5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4038600"/>
            <a:ext cx="3856985" cy="2295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1600" spc="-50" dirty="0"/>
          </a:p>
        </p:txBody>
      </p:sp>
      <p:sp>
        <p:nvSpPr>
          <p:cNvPr id="6" name="Rounded Rectangle 7"/>
          <p:cNvSpPr/>
          <p:nvPr/>
        </p:nvSpPr>
        <p:spPr>
          <a:xfrm>
            <a:off x="389883" y="1753178"/>
            <a:ext cx="8915400" cy="3204210"/>
          </a:xfrm>
          <a:prstGeom prst="roundRect">
            <a:avLst/>
          </a:prstGeom>
          <a:solidFill>
            <a:srgbClr val="54585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Breakdown of Tasks</a:t>
            </a:r>
            <a:r>
              <a:rPr lang="en-US" sz="2800" dirty="0" smtClean="0"/>
              <a:t>: Team Effort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Joe was </a:t>
            </a:r>
            <a:r>
              <a:rPr lang="en-US" sz="2000" dirty="0"/>
              <a:t>responsible for the HTML </a:t>
            </a:r>
            <a:r>
              <a:rPr lang="en-US" sz="2000" dirty="0" smtClean="0"/>
              <a:t>foundation and </a:t>
            </a:r>
            <a:r>
              <a:rPr lang="en-US" sz="2000" dirty="0"/>
              <a:t>Firebase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Luke </a:t>
            </a:r>
            <a:r>
              <a:rPr lang="en-US" sz="2000" dirty="0" smtClean="0"/>
              <a:t>was responsible for the CSS, updating HTML to reflect CSS </a:t>
            </a:r>
            <a:r>
              <a:rPr lang="en-US" sz="2000" dirty="0"/>
              <a:t>and PowerPoint </a:t>
            </a:r>
            <a:r>
              <a:rPr lang="en-US" sz="2000" dirty="0" smtClean="0"/>
              <a:t>preparation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Chris implemented the </a:t>
            </a:r>
            <a:r>
              <a:rPr lang="en-US" sz="2000" dirty="0"/>
              <a:t>researched </a:t>
            </a:r>
            <a:r>
              <a:rPr lang="en-US" sz="2000" dirty="0" smtClean="0"/>
              <a:t>APIs </a:t>
            </a:r>
            <a:r>
              <a:rPr lang="en-US" sz="2000" dirty="0"/>
              <a:t>through JavaScript and back-end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Joe and Luke </a:t>
            </a:r>
            <a:r>
              <a:rPr lang="en-US" sz="2000" dirty="0" smtClean="0"/>
              <a:t>finalized </a:t>
            </a:r>
            <a:r>
              <a:rPr lang="en-US" sz="2000" dirty="0"/>
              <a:t>the </a:t>
            </a:r>
            <a:r>
              <a:rPr lang="en-US" sz="2000" dirty="0" smtClean="0"/>
              <a:t>front-end, making </a:t>
            </a:r>
            <a:r>
              <a:rPr lang="en-US" sz="2000" dirty="0"/>
              <a:t>it more refined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After the front-end and back-end </a:t>
            </a:r>
            <a:r>
              <a:rPr lang="en-US" sz="2000" dirty="0" smtClean="0"/>
              <a:t>were complete</a:t>
            </a:r>
            <a:r>
              <a:rPr lang="en-US" sz="2000" dirty="0"/>
              <a:t> </a:t>
            </a:r>
            <a:r>
              <a:rPr lang="en-US" sz="2000" dirty="0" smtClean="0"/>
              <a:t>we all merged </a:t>
            </a:r>
            <a:r>
              <a:rPr lang="en-US" sz="2000" dirty="0"/>
              <a:t>the two together for </a:t>
            </a:r>
            <a:r>
              <a:rPr lang="en-US" sz="2000" dirty="0" smtClean="0"/>
              <a:t>our </a:t>
            </a:r>
            <a:r>
              <a:rPr lang="en-US" sz="2000" dirty="0"/>
              <a:t>final </a:t>
            </a:r>
            <a:r>
              <a:rPr lang="en-US" sz="2000" dirty="0" smtClean="0"/>
              <a:t>project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Used Slack and Trello for project 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017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brewIary</a:t>
            </a:r>
            <a:endParaRPr lang="en-US" b="1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brewIary</a:t>
            </a:r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Product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90599" y="1386840"/>
            <a:ext cx="7924801" cy="5242560"/>
          </a:xfrm>
          <a:prstGeom prst="rect">
            <a:avLst/>
          </a:prstGeom>
        </p:spPr>
        <p:txBody>
          <a:bodyPr vert="horz" lIns="0" tIns="0" rIns="91440" bIns="45720" numCol="2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Beer/Brewery Finder:</a:t>
            </a:r>
            <a:endParaRPr lang="en-US" b="1" dirty="0"/>
          </a:p>
          <a:p>
            <a:r>
              <a:rPr lang="en-US" dirty="0" smtClean="0"/>
              <a:t>Search criteria:</a:t>
            </a:r>
          </a:p>
          <a:p>
            <a:pPr lvl="1"/>
            <a:r>
              <a:rPr lang="en-US" dirty="0" smtClean="0"/>
              <a:t>Beer Name </a:t>
            </a:r>
          </a:p>
          <a:p>
            <a:pPr marL="0" indent="0">
              <a:buNone/>
            </a:pPr>
            <a:r>
              <a:rPr lang="en-US" b="1" dirty="0" smtClean="0"/>
              <a:t>Displays:</a:t>
            </a:r>
          </a:p>
          <a:p>
            <a:r>
              <a:rPr lang="en-US" dirty="0"/>
              <a:t>B</a:t>
            </a:r>
            <a:r>
              <a:rPr lang="en-US" dirty="0" smtClean="0"/>
              <a:t>eer name</a:t>
            </a:r>
          </a:p>
          <a:p>
            <a:r>
              <a:rPr lang="en-US" dirty="0" smtClean="0"/>
              <a:t>Brewery</a:t>
            </a:r>
            <a:endParaRPr lang="en-US" dirty="0"/>
          </a:p>
          <a:p>
            <a:r>
              <a:rPr lang="en-US" dirty="0" smtClean="0"/>
              <a:t>ABV (Alcohol by Volume)</a:t>
            </a:r>
          </a:p>
          <a:p>
            <a:r>
              <a:rPr lang="en-US" dirty="0" smtClean="0"/>
              <a:t>Beer style</a:t>
            </a:r>
          </a:p>
          <a:p>
            <a:r>
              <a:rPr lang="en-US" dirty="0" smtClean="0"/>
              <a:t>Glass type</a:t>
            </a:r>
          </a:p>
          <a:p>
            <a:pPr marL="0" indent="0">
              <a:buNone/>
            </a:pPr>
            <a:r>
              <a:rPr lang="en-US" b="1" dirty="0" smtClean="0"/>
              <a:t>Google Maps</a:t>
            </a:r>
            <a:endParaRPr lang="en-US" b="1" dirty="0"/>
          </a:p>
          <a:p>
            <a:r>
              <a:rPr lang="en-US" dirty="0" smtClean="0"/>
              <a:t>Display brewery locations</a:t>
            </a:r>
          </a:p>
          <a:p>
            <a:pPr marL="0" indent="0">
              <a:buNone/>
            </a:pPr>
            <a:r>
              <a:rPr lang="en-US" b="1" dirty="0" smtClean="0"/>
              <a:t>Firebase:</a:t>
            </a:r>
          </a:p>
          <a:p>
            <a:r>
              <a:rPr lang="en-US" dirty="0" smtClean="0"/>
              <a:t>User Authentication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Log “diary” comments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57330"/>
            <a:ext cx="41148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53" y="2352847"/>
            <a:ext cx="41148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75259"/>
            <a:ext cx="4114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HTML Code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index.html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44676" y="1676400"/>
            <a:ext cx="3679724" cy="41910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dirty="0" smtClean="0"/>
              <a:t>Link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/>
              <a:t>Ajax </a:t>
            </a:r>
            <a:r>
              <a:rPr lang="mr-IN" dirty="0" smtClean="0"/>
              <a:t>–</a:t>
            </a:r>
            <a:r>
              <a:rPr lang="en-US" dirty="0" smtClean="0"/>
              <a:t> APIs data pulling</a:t>
            </a:r>
          </a:p>
          <a:p>
            <a:r>
              <a:rPr lang="en-US" dirty="0" smtClean="0"/>
              <a:t>Firebase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Animate 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jQuery</a:t>
            </a:r>
          </a:p>
          <a:p>
            <a:pPr marL="0" indent="0">
              <a:buNone/>
            </a:pPr>
            <a:r>
              <a:rPr lang="en-US" b="1" dirty="0" smtClean="0"/>
              <a:t>Layout</a:t>
            </a:r>
            <a:endParaRPr lang="en-US" b="1" dirty="0"/>
          </a:p>
          <a:p>
            <a:r>
              <a:rPr lang="en-US" dirty="0" smtClean="0"/>
              <a:t>Housed a container to include header, search form, user login, google maps, results table, diary table and footer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1"/>
            <a:ext cx="3919557" cy="48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CSS Code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style.css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68477" y="1676400"/>
            <a:ext cx="3679724" cy="45720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174625" indent="-1746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457200" indent="-250825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Symbol" pitchFamily="-108" charset="2"/>
              <a:buChar char="-"/>
              <a:defRPr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2pPr>
            <a:lvl3pPr marL="620713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3pPr>
            <a:lvl4pPr marL="804863" indent="-173038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4pPr>
            <a:lvl5pPr marL="968375" indent="-163513" algn="l" rtl="0" fontAlgn="base">
              <a:spcBef>
                <a:spcPct val="20000"/>
              </a:spcBef>
              <a:spcAft>
                <a:spcPct val="0"/>
              </a:spcAft>
              <a:buClr>
                <a:srgbClr val="605F62"/>
              </a:buClr>
              <a:buFont typeface="Arial" charset="0"/>
              <a:buChar char="•"/>
              <a:defRPr sz="1400" kern="1200" spc="-5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Stylesheet</a:t>
            </a:r>
            <a:endParaRPr lang="en-US" b="1" dirty="0"/>
          </a:p>
          <a:p>
            <a:r>
              <a:rPr lang="en-US" dirty="0" smtClean="0"/>
              <a:t>Linked stylesheet to add background images and to alter </a:t>
            </a:r>
            <a:r>
              <a:rPr lang="en-US" dirty="0"/>
              <a:t>b</a:t>
            </a:r>
            <a:r>
              <a:rPr lang="en-US" dirty="0" smtClean="0"/>
              <a:t>ootstrap built in styling.</a:t>
            </a:r>
          </a:p>
          <a:p>
            <a:pPr marL="0" indent="0">
              <a:buNone/>
            </a:pPr>
            <a:r>
              <a:rPr lang="en-US" b="1" dirty="0" smtClean="0"/>
              <a:t>Bootstrap</a:t>
            </a:r>
          </a:p>
          <a:p>
            <a:r>
              <a:rPr lang="en-US" dirty="0" smtClean="0"/>
              <a:t>Formatting included jumbotron, rows and columns</a:t>
            </a:r>
          </a:p>
          <a:p>
            <a:r>
              <a:rPr lang="en-US" dirty="0" smtClean="0"/>
              <a:t>Added responsiveness</a:t>
            </a:r>
          </a:p>
          <a:p>
            <a:pPr lvl="1"/>
            <a:r>
              <a:rPr lang="en-US" dirty="0" smtClean="0"/>
              <a:t>Mobile responsiveness </a:t>
            </a:r>
          </a:p>
          <a:p>
            <a:pPr marL="0" indent="0">
              <a:buNone/>
            </a:pPr>
            <a:r>
              <a:rPr lang="en-US" b="1" dirty="0" smtClean="0"/>
              <a:t>Animate.css </a:t>
            </a:r>
          </a:p>
          <a:p>
            <a:r>
              <a:rPr lang="en-US" dirty="0" smtClean="0">
                <a:hlinkClick r:id="rId3"/>
              </a:rPr>
              <a:t>Animate.css</a:t>
            </a:r>
            <a:r>
              <a:rPr lang="en-US" dirty="0" smtClean="0"/>
              <a:t> another CDN (Content Delivery Network) for added animation features.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06375"/>
            <a:ext cx="293931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CSS Style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8" y="1066800"/>
            <a:ext cx="3857519" cy="318516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65" y="3477653"/>
            <a:ext cx="4077837" cy="26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Mobile Responsiveness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19399F-5DB4-4B30-816D-D17949C3C229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1"/>
            <a:ext cx="2362200" cy="3733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92" y="2057400"/>
            <a:ext cx="2245367" cy="324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67" y="3374076"/>
            <a:ext cx="2188950" cy="31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3_Office Theme">
  <a:themeElements>
    <a:clrScheme name="Healthgrades Corporate Colors">
      <a:dk1>
        <a:srgbClr val="4C4C4C"/>
      </a:dk1>
      <a:lt1>
        <a:sysClr val="window" lastClr="FFFFFF"/>
      </a:lt1>
      <a:dk2>
        <a:srgbClr val="113C64"/>
      </a:dk2>
      <a:lt2>
        <a:srgbClr val="52789C"/>
      </a:lt2>
      <a:accent1>
        <a:srgbClr val="608CBC"/>
      </a:accent1>
      <a:accent2>
        <a:srgbClr val="AC5E7F"/>
      </a:accent2>
      <a:accent3>
        <a:srgbClr val="8A6C8B"/>
      </a:accent3>
      <a:accent4>
        <a:srgbClr val="9FA2C8"/>
      </a:accent4>
      <a:accent5>
        <a:srgbClr val="728B85"/>
      </a:accent5>
      <a:accent6>
        <a:srgbClr val="DD7449"/>
      </a:accent6>
      <a:hlink>
        <a:srgbClr val="DD7449"/>
      </a:hlink>
      <a:folHlink>
        <a:srgbClr val="AC5E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Healthgrades QUALITY Master">
  <a:themeElements>
    <a:clrScheme name="HG Visual Identity">
      <a:dk1>
        <a:srgbClr val="515151"/>
      </a:dk1>
      <a:lt1>
        <a:srgbClr val="FFFFFF"/>
      </a:lt1>
      <a:dk2>
        <a:srgbClr val="6EBE49"/>
      </a:dk2>
      <a:lt2>
        <a:srgbClr val="CE3062"/>
      </a:lt2>
      <a:accent1>
        <a:srgbClr val="4497CB"/>
      </a:accent1>
      <a:accent2>
        <a:srgbClr val="F58530"/>
      </a:accent2>
      <a:accent3>
        <a:srgbClr val="ECC01C"/>
      </a:accent3>
      <a:accent4>
        <a:srgbClr val="D34A8F"/>
      </a:accent4>
      <a:accent5>
        <a:srgbClr val="23B2C1"/>
      </a:accent5>
      <a:accent6>
        <a:srgbClr val="13BA7A"/>
      </a:accent6>
      <a:hlink>
        <a:srgbClr val="915B99"/>
      </a:hlink>
      <a:folHlink>
        <a:srgbClr val="4497C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lthgrades GROWTH Master">
  <a:themeElements>
    <a:clrScheme name="HG Visual Identity">
      <a:dk1>
        <a:srgbClr val="515151"/>
      </a:dk1>
      <a:lt1>
        <a:srgbClr val="FFFFFF"/>
      </a:lt1>
      <a:dk2>
        <a:srgbClr val="6EBE49"/>
      </a:dk2>
      <a:lt2>
        <a:srgbClr val="CE3062"/>
      </a:lt2>
      <a:accent1>
        <a:srgbClr val="4497CB"/>
      </a:accent1>
      <a:accent2>
        <a:srgbClr val="F58530"/>
      </a:accent2>
      <a:accent3>
        <a:srgbClr val="ECC01C"/>
      </a:accent3>
      <a:accent4>
        <a:srgbClr val="D34A8F"/>
      </a:accent4>
      <a:accent5>
        <a:srgbClr val="23B2C1"/>
      </a:accent5>
      <a:accent6>
        <a:srgbClr val="13BA7A"/>
      </a:accent6>
      <a:hlink>
        <a:srgbClr val="915B99"/>
      </a:hlink>
      <a:folHlink>
        <a:srgbClr val="4497C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pmTemplat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Healthgrades GROWTH Master">
  <a:themeElements>
    <a:clrScheme name="HG Visual Identity">
      <a:dk1>
        <a:srgbClr val="515151"/>
      </a:dk1>
      <a:lt1>
        <a:srgbClr val="FFFFFF"/>
      </a:lt1>
      <a:dk2>
        <a:srgbClr val="6EBE49"/>
      </a:dk2>
      <a:lt2>
        <a:srgbClr val="CE3062"/>
      </a:lt2>
      <a:accent1>
        <a:srgbClr val="4497CB"/>
      </a:accent1>
      <a:accent2>
        <a:srgbClr val="F58530"/>
      </a:accent2>
      <a:accent3>
        <a:srgbClr val="ECC01C"/>
      </a:accent3>
      <a:accent4>
        <a:srgbClr val="D34A8F"/>
      </a:accent4>
      <a:accent5>
        <a:srgbClr val="23B2C1"/>
      </a:accent5>
      <a:accent6>
        <a:srgbClr val="13BA7A"/>
      </a:accent6>
      <a:hlink>
        <a:srgbClr val="915B99"/>
      </a:hlink>
      <a:folHlink>
        <a:srgbClr val="4497C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Healthgrades Title 1">
  <a:themeElements>
    <a:clrScheme name="HG Visual Identity">
      <a:dk1>
        <a:srgbClr val="515151"/>
      </a:dk1>
      <a:lt1>
        <a:srgbClr val="FFFFFF"/>
      </a:lt1>
      <a:dk2>
        <a:srgbClr val="6EBE49"/>
      </a:dk2>
      <a:lt2>
        <a:srgbClr val="CE3062"/>
      </a:lt2>
      <a:accent1>
        <a:srgbClr val="4497CB"/>
      </a:accent1>
      <a:accent2>
        <a:srgbClr val="F58530"/>
      </a:accent2>
      <a:accent3>
        <a:srgbClr val="ECC01C"/>
      </a:accent3>
      <a:accent4>
        <a:srgbClr val="D34A8F"/>
      </a:accent4>
      <a:accent5>
        <a:srgbClr val="23B2C1"/>
      </a:accent5>
      <a:accent6>
        <a:srgbClr val="13BA7A"/>
      </a:accent6>
      <a:hlink>
        <a:srgbClr val="915B99"/>
      </a:hlink>
      <a:folHlink>
        <a:srgbClr val="4497C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NM-Internal-Business-Use-Template_4x3.pptx</Template>
  <TotalTime>19264</TotalTime>
  <Words>603</Words>
  <Application>Microsoft Macintosh PowerPoint</Application>
  <PresentationFormat>On-screen Show (4:3)</PresentationFormat>
  <Paragraphs>149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Baskerville Old Face</vt:lpstr>
      <vt:lpstr>Calibri</vt:lpstr>
      <vt:lpstr>Corbel</vt:lpstr>
      <vt:lpstr>Effra Heavy</vt:lpstr>
      <vt:lpstr>Effra Medium</vt:lpstr>
      <vt:lpstr>Mangal</vt:lpstr>
      <vt:lpstr>MS PGothic</vt:lpstr>
      <vt:lpstr>ＭＳ Ｐゴシック</vt:lpstr>
      <vt:lpstr>Symbol</vt:lpstr>
      <vt:lpstr>Verdana</vt:lpstr>
      <vt:lpstr>Arial</vt:lpstr>
      <vt:lpstr>13_Office Theme</vt:lpstr>
      <vt:lpstr>2_Healthgrades QUALITY Master</vt:lpstr>
      <vt:lpstr>Healthgrades GROWTH Master</vt:lpstr>
      <vt:lpstr>cpmTemplate2</vt:lpstr>
      <vt:lpstr>2_Healthgrades GROWTH Master</vt:lpstr>
      <vt:lpstr>Healthgrades Title 1</vt:lpstr>
      <vt:lpstr>Parallax</vt:lpstr>
      <vt:lpstr>PowerPoint Presentation</vt:lpstr>
      <vt:lpstr>PowerPoint Presentation</vt:lpstr>
      <vt:lpstr>PowerPoint Presentation</vt:lpstr>
      <vt:lpstr>brewIary</vt:lpstr>
      <vt:lpstr>Design</vt:lpstr>
      <vt:lpstr>HTML Code</vt:lpstr>
      <vt:lpstr>CSS Code</vt:lpstr>
      <vt:lpstr>CSS Style</vt:lpstr>
      <vt:lpstr>Mobile Responsiveness</vt:lpstr>
      <vt:lpstr>Functionality</vt:lpstr>
      <vt:lpstr>APIs</vt:lpstr>
      <vt:lpstr>JavaScript &amp; jQuery Code</vt:lpstr>
      <vt:lpstr>JavaScript &amp; jQuery Code</vt:lpstr>
      <vt:lpstr>Firebase</vt:lpstr>
      <vt:lpstr>Summary</vt:lpstr>
      <vt:lpstr>Demo</vt:lpstr>
      <vt:lpstr>Conclusion</vt:lpstr>
      <vt:lpstr>Questions?</vt:lpstr>
      <vt:lpstr>Thank You</vt:lpstr>
    </vt:vector>
  </TitlesOfParts>
  <Manager/>
  <Company>Microsoft</Company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subject/>
  <dc:creator>Scott Schuster</dc:creator>
  <cp:keywords/>
  <dc:description/>
  <cp:lastModifiedBy>Lucas Stahl</cp:lastModifiedBy>
  <cp:revision>824</cp:revision>
  <cp:lastPrinted>2018-01-12T22:54:03Z</cp:lastPrinted>
  <dcterms:created xsi:type="dcterms:W3CDTF">2015-08-19T14:23:51Z</dcterms:created>
  <dcterms:modified xsi:type="dcterms:W3CDTF">2018-02-03T15:06:01Z</dcterms:modified>
  <cp:category/>
</cp:coreProperties>
</file>